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Agrandir Tight Heavy" charset="1" panose="00000A08000000000000"/>
      <p:regular r:id="rId17"/>
    </p:embeddedFont>
    <p:embeddedFont>
      <p:font typeface="Akzidenz-Grotesk Heavy" charset="1" panose="02000503050000020004"/>
      <p:regular r:id="rId18"/>
    </p:embeddedFont>
    <p:embeddedFont>
      <p:font typeface="Akzidenz-Grotesk" charset="1" panose="02000503030000020003"/>
      <p:regular r:id="rId19"/>
    </p:embeddedFont>
    <p:embeddedFont>
      <p:font typeface="Aileron" charset="1" panose="00000500000000000000"/>
      <p:regular r:id="rId20"/>
    </p:embeddedFont>
    <p:embeddedFont>
      <p:font typeface="Aileron Heavy" charset="1" panose="00000A00000000000000"/>
      <p:regular r:id="rId21"/>
    </p:embeddedFont>
    <p:embeddedFont>
      <p:font typeface="Aileron Bold" charset="1" panose="00000800000000000000"/>
      <p:regular r:id="rId22"/>
    </p:embeddedFont>
    <p:embeddedFont>
      <p:font typeface="Aileron Ultra-Bold" charset="1" panose="00000A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.jpe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975830" y="-975830"/>
            <a:ext cx="10287000" cy="12238659"/>
            <a:chOff x="0" y="0"/>
            <a:chExt cx="660400" cy="7856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0400" cy="785692"/>
            </a:xfrm>
            <a:custGeom>
              <a:avLst/>
              <a:gdLst/>
              <a:ahLst/>
              <a:cxnLst/>
              <a:rect r="r" b="b" t="t" l="l"/>
              <a:pathLst>
                <a:path h="785692" w="660400">
                  <a:moveTo>
                    <a:pt x="220252" y="766623"/>
                  </a:moveTo>
                  <a:cubicBezTo>
                    <a:pt x="254109" y="778137"/>
                    <a:pt x="292600" y="785692"/>
                    <a:pt x="330378" y="785692"/>
                  </a:cubicBezTo>
                  <a:cubicBezTo>
                    <a:pt x="368157" y="785692"/>
                    <a:pt x="404509" y="779215"/>
                    <a:pt x="438009" y="767701"/>
                  </a:cubicBezTo>
                  <a:cubicBezTo>
                    <a:pt x="438723" y="767341"/>
                    <a:pt x="439435" y="767341"/>
                    <a:pt x="440148" y="766982"/>
                  </a:cubicBezTo>
                  <a:cubicBezTo>
                    <a:pt x="565955" y="720927"/>
                    <a:pt x="658618" y="599313"/>
                    <a:pt x="660400" y="457792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57452"/>
                  </a:lnTo>
                  <a:cubicBezTo>
                    <a:pt x="1782" y="600032"/>
                    <a:pt x="93019" y="721647"/>
                    <a:pt x="220252" y="7666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660400" cy="706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723948" y="5313442"/>
            <a:ext cx="8535352" cy="3944858"/>
            <a:chOff x="0" y="0"/>
            <a:chExt cx="879314" cy="406400"/>
          </a:xfrm>
        </p:grpSpPr>
        <p:sp>
          <p:nvSpPr>
            <p:cNvPr name="Freeform 7" id="7"/>
            <p:cNvSpPr/>
            <p:nvPr/>
          </p:nvSpPr>
          <p:spPr>
            <a:xfrm flipH="true" flipV="false" rot="0">
              <a:off x="0" y="0"/>
              <a:ext cx="879314" cy="406400"/>
            </a:xfrm>
            <a:custGeom>
              <a:avLst/>
              <a:gdLst/>
              <a:ahLst/>
              <a:cxnLst/>
              <a:rect r="r" b="b" t="t" l="l"/>
              <a:pathLst>
                <a:path h="406400" w="879314">
                  <a:moveTo>
                    <a:pt x="203200" y="0"/>
                  </a:moveTo>
                  <a:cubicBezTo>
                    <a:pt x="90970" y="0"/>
                    <a:pt x="0" y="90970"/>
                    <a:pt x="0" y="203200"/>
                  </a:cubicBezTo>
                  <a:cubicBezTo>
                    <a:pt x="0" y="315430"/>
                    <a:pt x="90970" y="406400"/>
                    <a:pt x="203200" y="406400"/>
                  </a:cubicBezTo>
                  <a:lnTo>
                    <a:pt x="676114" y="406400"/>
                  </a:lnTo>
                  <a:cubicBezTo>
                    <a:pt x="788343" y="406400"/>
                    <a:pt x="879314" y="315430"/>
                    <a:pt x="879314" y="203200"/>
                  </a:cubicBezTo>
                  <a:cubicBezTo>
                    <a:pt x="879314" y="90970"/>
                    <a:pt x="788343" y="0"/>
                    <a:pt x="676114" y="0"/>
                  </a:cubicBezTo>
                  <a:lnTo>
                    <a:pt x="203200" y="0"/>
                  </a:lnTo>
                </a:path>
              </a:pathLst>
            </a:custGeom>
            <a:blipFill>
              <a:blip r:embed="rId3"/>
              <a:stretch>
                <a:fillRect l="-1750" t="-33421" r="-26848" b="-5196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20689" y="1677602"/>
            <a:ext cx="385964" cy="385964"/>
          </a:xfrm>
          <a:custGeom>
            <a:avLst/>
            <a:gdLst/>
            <a:ahLst/>
            <a:cxnLst/>
            <a:rect r="r" b="b" t="t" l="l"/>
            <a:pathLst>
              <a:path h="385964" w="385964">
                <a:moveTo>
                  <a:pt x="0" y="0"/>
                </a:moveTo>
                <a:lnTo>
                  <a:pt x="385965" y="0"/>
                </a:lnTo>
                <a:lnTo>
                  <a:pt x="385965" y="385964"/>
                </a:lnTo>
                <a:lnTo>
                  <a:pt x="0" y="3859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991624" y="3136819"/>
            <a:ext cx="1436812" cy="1436812"/>
          </a:xfrm>
          <a:custGeom>
            <a:avLst/>
            <a:gdLst/>
            <a:ahLst/>
            <a:cxnLst/>
            <a:rect r="r" b="b" t="t" l="l"/>
            <a:pathLst>
              <a:path h="1436812" w="1436812">
                <a:moveTo>
                  <a:pt x="0" y="0"/>
                </a:moveTo>
                <a:lnTo>
                  <a:pt x="1436812" y="0"/>
                </a:lnTo>
                <a:lnTo>
                  <a:pt x="1436812" y="1436812"/>
                </a:lnTo>
                <a:lnTo>
                  <a:pt x="0" y="14368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678228" y="1654937"/>
            <a:ext cx="2148988" cy="2148988"/>
          </a:xfrm>
          <a:custGeom>
            <a:avLst/>
            <a:gdLst/>
            <a:ahLst/>
            <a:cxnLst/>
            <a:rect r="r" b="b" t="t" l="l"/>
            <a:pathLst>
              <a:path h="2148988" w="2148988">
                <a:moveTo>
                  <a:pt x="0" y="0"/>
                </a:moveTo>
                <a:lnTo>
                  <a:pt x="2148988" y="0"/>
                </a:lnTo>
                <a:lnTo>
                  <a:pt x="2148988" y="2148988"/>
                </a:lnTo>
                <a:lnTo>
                  <a:pt x="0" y="21489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2688618"/>
            <a:ext cx="8115300" cy="4237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16"/>
              </a:lnSpc>
            </a:pPr>
            <a:r>
              <a:rPr lang="en-US" sz="9300" b="true">
                <a:solidFill>
                  <a:srgbClr val="003B66"/>
                </a:solidFill>
                <a:latin typeface="Agrandir Tight Heavy"/>
                <a:ea typeface="Agrandir Tight Heavy"/>
                <a:cs typeface="Agrandir Tight Heavy"/>
                <a:sym typeface="Agrandir Tight Heavy"/>
              </a:rPr>
              <a:t>TITANIC </a:t>
            </a:r>
          </a:p>
          <a:p>
            <a:pPr algn="l">
              <a:lnSpc>
                <a:spcPts val="10416"/>
              </a:lnSpc>
            </a:pPr>
            <a:r>
              <a:rPr lang="en-US" sz="9300" b="true">
                <a:solidFill>
                  <a:srgbClr val="003B66"/>
                </a:solidFill>
                <a:latin typeface="Agrandir Tight Heavy"/>
                <a:ea typeface="Agrandir Tight Heavy"/>
                <a:cs typeface="Agrandir Tight Heavy"/>
                <a:sym typeface="Agrandir Tight Heavy"/>
              </a:rPr>
              <a:t>SURVIVAL </a:t>
            </a:r>
          </a:p>
          <a:p>
            <a:pPr algn="l">
              <a:lnSpc>
                <a:spcPts val="10416"/>
              </a:lnSpc>
            </a:pPr>
            <a:r>
              <a:rPr lang="en-US" sz="9300" b="true">
                <a:solidFill>
                  <a:srgbClr val="003B66"/>
                </a:solidFill>
                <a:latin typeface="Agrandir Tight Heavy"/>
                <a:ea typeface="Agrandir Tight Heavy"/>
                <a:cs typeface="Agrandir Tight Heavy"/>
                <a:sym typeface="Agrandir Tight Heavy"/>
              </a:rPr>
              <a:t>PREDICTION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7171571"/>
            <a:ext cx="6946602" cy="230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12"/>
              </a:lnSpc>
            </a:pPr>
            <a:r>
              <a:rPr lang="en-US" sz="5299" b="true">
                <a:solidFill>
                  <a:srgbClr val="055D4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A Classification Problem </a:t>
            </a:r>
          </a:p>
          <a:p>
            <a:pPr algn="l">
              <a:lnSpc>
                <a:spcPts val="4598"/>
              </a:lnSpc>
            </a:pPr>
            <a:r>
              <a:rPr lang="en-US" sz="3800" b="true">
                <a:solidFill>
                  <a:srgbClr val="055D4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By Mrudula Kamdi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46422" y="1624521"/>
            <a:ext cx="3480918" cy="43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5"/>
              </a:lnSpc>
            </a:pPr>
            <a:r>
              <a:rPr lang="en-US" sz="2500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www.reallygreatsite.com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94705" y="1028700"/>
            <a:ext cx="14498591" cy="8229600"/>
            <a:chOff x="0" y="0"/>
            <a:chExt cx="3818559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18559" cy="2167467"/>
            </a:xfrm>
            <a:custGeom>
              <a:avLst/>
              <a:gdLst/>
              <a:ahLst/>
              <a:cxnLst/>
              <a:rect r="r" b="b" t="t" l="l"/>
              <a:pathLst>
                <a:path h="2167467" w="3818559">
                  <a:moveTo>
                    <a:pt x="22961" y="0"/>
                  </a:moveTo>
                  <a:lnTo>
                    <a:pt x="3795598" y="0"/>
                  </a:lnTo>
                  <a:cubicBezTo>
                    <a:pt x="3801687" y="0"/>
                    <a:pt x="3807528" y="2419"/>
                    <a:pt x="3811834" y="6725"/>
                  </a:cubicBezTo>
                  <a:cubicBezTo>
                    <a:pt x="3816140" y="11031"/>
                    <a:pt x="3818559" y="16871"/>
                    <a:pt x="3818559" y="22961"/>
                  </a:cubicBezTo>
                  <a:lnTo>
                    <a:pt x="3818559" y="2144506"/>
                  </a:lnTo>
                  <a:cubicBezTo>
                    <a:pt x="3818559" y="2150595"/>
                    <a:pt x="3816140" y="2156436"/>
                    <a:pt x="3811834" y="2160742"/>
                  </a:cubicBezTo>
                  <a:cubicBezTo>
                    <a:pt x="3807528" y="2165048"/>
                    <a:pt x="3801687" y="2167467"/>
                    <a:pt x="3795598" y="2167467"/>
                  </a:cubicBezTo>
                  <a:lnTo>
                    <a:pt x="22961" y="2167467"/>
                  </a:lnTo>
                  <a:cubicBezTo>
                    <a:pt x="16871" y="2167467"/>
                    <a:pt x="11031" y="2165048"/>
                    <a:pt x="6725" y="2160742"/>
                  </a:cubicBezTo>
                  <a:cubicBezTo>
                    <a:pt x="2419" y="2156436"/>
                    <a:pt x="0" y="2150595"/>
                    <a:pt x="0" y="2144506"/>
                  </a:cubicBezTo>
                  <a:lnTo>
                    <a:pt x="0" y="22961"/>
                  </a:lnTo>
                  <a:cubicBezTo>
                    <a:pt x="0" y="16871"/>
                    <a:pt x="2419" y="11031"/>
                    <a:pt x="6725" y="6725"/>
                  </a:cubicBezTo>
                  <a:cubicBezTo>
                    <a:pt x="11031" y="2419"/>
                    <a:pt x="16871" y="0"/>
                    <a:pt x="22961" y="0"/>
                  </a:cubicBezTo>
                  <a:close/>
                </a:path>
              </a:pathLst>
            </a:custGeom>
            <a:solidFill>
              <a:srgbClr val="003B6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818559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505852" y="2930860"/>
            <a:ext cx="11798494" cy="5407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 b="true">
                <a:solidFill>
                  <a:srgbClr val="AEC4E1"/>
                </a:solidFill>
                <a:latin typeface="Aileron Heavy"/>
                <a:ea typeface="Aileron Heavy"/>
                <a:cs typeface="Aileron Heavy"/>
                <a:sym typeface="Aileron Heavy"/>
              </a:rPr>
              <a:t> </a:t>
            </a:r>
          </a:p>
          <a:p>
            <a:pPr algn="just" marL="669301" indent="-334650" lvl="1">
              <a:lnSpc>
                <a:spcPts val="4340"/>
              </a:lnSpc>
              <a:buFont typeface="Arial"/>
              <a:buChar char="•"/>
            </a:pPr>
            <a:r>
              <a:rPr lang="en-US" b="true" sz="3100">
                <a:solidFill>
                  <a:srgbClr val="AEC4E1"/>
                </a:solidFill>
                <a:latin typeface="Aileron Heavy"/>
                <a:ea typeface="Aileron Heavy"/>
                <a:cs typeface="Aileron Heavy"/>
                <a:sym typeface="Aileron Heavy"/>
              </a:rPr>
              <a:t>Titanic ML Tutorial (Kaggle): https://www.kaggle.com/code/startupsci/titanic-data-science-solutions</a:t>
            </a:r>
          </a:p>
          <a:p>
            <a:pPr algn="just" marL="669301" indent="-334650" lvl="1">
              <a:lnSpc>
                <a:spcPts val="4340"/>
              </a:lnSpc>
              <a:buFont typeface="Arial"/>
              <a:buChar char="•"/>
            </a:pPr>
            <a:r>
              <a:rPr lang="en-US" b="true" sz="3100">
                <a:solidFill>
                  <a:srgbClr val="AEC4E1"/>
                </a:solidFill>
                <a:latin typeface="Aileron Heavy"/>
                <a:ea typeface="Aileron Heavy"/>
                <a:cs typeface="Aileron Heavy"/>
                <a:sym typeface="Aileron Heavy"/>
              </a:rPr>
              <a:t>Titanic Survival Prediction with Logistic Regression (GeeksforGeeks): https://www.geeksforgeeks.org/titanic-survival-prediction-using-machine-learning/</a:t>
            </a:r>
          </a:p>
          <a:p>
            <a:pPr algn="just" marL="669301" indent="-334650" lvl="1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100">
                <a:solidFill>
                  <a:srgbClr val="AEC4E1"/>
                </a:solidFill>
                <a:latin typeface="Aileron Heavy"/>
                <a:ea typeface="Aileron Heavy"/>
                <a:cs typeface="Aileron Heavy"/>
                <a:sym typeface="Aileron Heavy"/>
              </a:rPr>
              <a:t>Kaggle Titanic Dataset: https://www.kaggle.com/c/titanic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87578" y="1646889"/>
            <a:ext cx="5712844" cy="1341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24"/>
              </a:lnSpc>
              <a:spcBef>
                <a:spcPct val="0"/>
              </a:spcBef>
            </a:pPr>
            <a:r>
              <a:rPr lang="en-US" b="true" sz="7499">
                <a:solidFill>
                  <a:srgbClr val="FFFFF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Refrences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244753" y="1846914"/>
            <a:ext cx="955825" cy="955825"/>
          </a:xfrm>
          <a:custGeom>
            <a:avLst/>
            <a:gdLst/>
            <a:ahLst/>
            <a:cxnLst/>
            <a:rect r="r" b="b" t="t" l="l"/>
            <a:pathLst>
              <a:path h="955825" w="955825">
                <a:moveTo>
                  <a:pt x="0" y="0"/>
                </a:moveTo>
                <a:lnTo>
                  <a:pt x="955825" y="0"/>
                </a:lnTo>
                <a:lnTo>
                  <a:pt x="955825" y="955825"/>
                </a:lnTo>
                <a:lnTo>
                  <a:pt x="0" y="9558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087422" y="1846914"/>
            <a:ext cx="955825" cy="955825"/>
          </a:xfrm>
          <a:custGeom>
            <a:avLst/>
            <a:gdLst/>
            <a:ahLst/>
            <a:cxnLst/>
            <a:rect r="r" b="b" t="t" l="l"/>
            <a:pathLst>
              <a:path h="955825" w="955825">
                <a:moveTo>
                  <a:pt x="0" y="0"/>
                </a:moveTo>
                <a:lnTo>
                  <a:pt x="955825" y="0"/>
                </a:lnTo>
                <a:lnTo>
                  <a:pt x="955825" y="955825"/>
                </a:lnTo>
                <a:lnTo>
                  <a:pt x="0" y="9558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06487" y="2743088"/>
            <a:ext cx="8475026" cy="5153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986"/>
              </a:lnSpc>
            </a:pPr>
            <a:r>
              <a:rPr lang="en-US" b="true" sz="17462">
                <a:solidFill>
                  <a:srgbClr val="FFFFFF"/>
                </a:solidFill>
                <a:latin typeface="Agrandir Tight Heavy"/>
                <a:ea typeface="Agrandir Tight Heavy"/>
                <a:cs typeface="Agrandir Tight Heavy"/>
                <a:sym typeface="Agrandir Tight Heavy"/>
              </a:rPr>
              <a:t>THANK YOU!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2848681"/>
            <a:ext cx="3256458" cy="4114800"/>
          </a:xfrm>
          <a:custGeom>
            <a:avLst/>
            <a:gdLst/>
            <a:ahLst/>
            <a:cxnLst/>
            <a:rect r="r" b="b" t="t" l="l"/>
            <a:pathLst>
              <a:path h="4114800" w="3256458">
                <a:moveTo>
                  <a:pt x="0" y="0"/>
                </a:moveTo>
                <a:lnTo>
                  <a:pt x="3256458" y="0"/>
                </a:lnTo>
                <a:lnTo>
                  <a:pt x="32564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5031542" y="2848681"/>
            <a:ext cx="3256458" cy="4114800"/>
          </a:xfrm>
          <a:custGeom>
            <a:avLst/>
            <a:gdLst/>
            <a:ahLst/>
            <a:cxnLst/>
            <a:rect r="r" b="b" t="t" l="l"/>
            <a:pathLst>
              <a:path h="4114800" w="3256458">
                <a:moveTo>
                  <a:pt x="3256458" y="0"/>
                </a:moveTo>
                <a:lnTo>
                  <a:pt x="0" y="0"/>
                </a:lnTo>
                <a:lnTo>
                  <a:pt x="0" y="4114800"/>
                </a:lnTo>
                <a:lnTo>
                  <a:pt x="3256458" y="4114800"/>
                </a:lnTo>
                <a:lnTo>
                  <a:pt x="325645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7090675" y="7510898"/>
            <a:ext cx="385964" cy="385964"/>
          </a:xfrm>
          <a:custGeom>
            <a:avLst/>
            <a:gdLst/>
            <a:ahLst/>
            <a:cxnLst/>
            <a:rect r="r" b="b" t="t" l="l"/>
            <a:pathLst>
              <a:path h="385964" w="385964">
                <a:moveTo>
                  <a:pt x="0" y="0"/>
                </a:moveTo>
                <a:lnTo>
                  <a:pt x="385964" y="0"/>
                </a:lnTo>
                <a:lnTo>
                  <a:pt x="385964" y="385965"/>
                </a:lnTo>
                <a:lnTo>
                  <a:pt x="0" y="3859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173333" y="3749241"/>
            <a:ext cx="2313680" cy="231368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B776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800987" y="3749241"/>
            <a:ext cx="2313680" cy="231368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B7768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852260" y="4428168"/>
            <a:ext cx="955825" cy="955825"/>
          </a:xfrm>
          <a:custGeom>
            <a:avLst/>
            <a:gdLst/>
            <a:ahLst/>
            <a:cxnLst/>
            <a:rect r="r" b="b" t="t" l="l"/>
            <a:pathLst>
              <a:path h="955825" w="955825">
                <a:moveTo>
                  <a:pt x="0" y="0"/>
                </a:moveTo>
                <a:lnTo>
                  <a:pt x="955826" y="0"/>
                </a:lnTo>
                <a:lnTo>
                  <a:pt x="955826" y="955826"/>
                </a:lnTo>
                <a:lnTo>
                  <a:pt x="0" y="955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479914" y="4428168"/>
            <a:ext cx="955825" cy="955825"/>
          </a:xfrm>
          <a:custGeom>
            <a:avLst/>
            <a:gdLst/>
            <a:ahLst/>
            <a:cxnLst/>
            <a:rect r="r" b="b" t="t" l="l"/>
            <a:pathLst>
              <a:path h="955825" w="955825">
                <a:moveTo>
                  <a:pt x="0" y="0"/>
                </a:moveTo>
                <a:lnTo>
                  <a:pt x="955826" y="0"/>
                </a:lnTo>
                <a:lnTo>
                  <a:pt x="955826" y="955826"/>
                </a:lnTo>
                <a:lnTo>
                  <a:pt x="0" y="955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90206" y="7729445"/>
            <a:ext cx="16230600" cy="3193998"/>
            <a:chOff x="0" y="0"/>
            <a:chExt cx="4274726" cy="8412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841218"/>
            </a:xfrm>
            <a:custGeom>
              <a:avLst/>
              <a:gdLst/>
              <a:ahLst/>
              <a:cxnLst/>
              <a:rect r="r" b="b" t="t" l="l"/>
              <a:pathLst>
                <a:path h="841218" w="4274726">
                  <a:moveTo>
                    <a:pt x="44838" y="0"/>
                  </a:moveTo>
                  <a:lnTo>
                    <a:pt x="4229888" y="0"/>
                  </a:lnTo>
                  <a:cubicBezTo>
                    <a:pt x="4254652" y="0"/>
                    <a:pt x="4274726" y="20074"/>
                    <a:pt x="4274726" y="44838"/>
                  </a:cubicBezTo>
                  <a:lnTo>
                    <a:pt x="4274726" y="796380"/>
                  </a:lnTo>
                  <a:cubicBezTo>
                    <a:pt x="4274726" y="808272"/>
                    <a:pt x="4270002" y="819676"/>
                    <a:pt x="4261593" y="828085"/>
                  </a:cubicBezTo>
                  <a:cubicBezTo>
                    <a:pt x="4253185" y="836494"/>
                    <a:pt x="4241780" y="841218"/>
                    <a:pt x="4229888" y="841218"/>
                  </a:cubicBezTo>
                  <a:lnTo>
                    <a:pt x="44838" y="841218"/>
                  </a:lnTo>
                  <a:cubicBezTo>
                    <a:pt x="32946" y="841218"/>
                    <a:pt x="21541" y="836494"/>
                    <a:pt x="13133" y="828085"/>
                  </a:cubicBezTo>
                  <a:cubicBezTo>
                    <a:pt x="4724" y="819676"/>
                    <a:pt x="0" y="808272"/>
                    <a:pt x="0" y="796380"/>
                  </a:cubicBezTo>
                  <a:lnTo>
                    <a:pt x="0" y="44838"/>
                  </a:lnTo>
                  <a:cubicBezTo>
                    <a:pt x="0" y="32946"/>
                    <a:pt x="4724" y="21541"/>
                    <a:pt x="13133" y="13133"/>
                  </a:cubicBezTo>
                  <a:cubicBezTo>
                    <a:pt x="21541" y="4724"/>
                    <a:pt x="32946" y="0"/>
                    <a:pt x="44838" y="0"/>
                  </a:cubicBezTo>
                  <a:close/>
                </a:path>
              </a:pathLst>
            </a:custGeom>
            <a:solidFill>
              <a:srgbClr val="055D4F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74726" cy="8888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207836" y="-276872"/>
            <a:ext cx="9872328" cy="8764372"/>
            <a:chOff x="0" y="0"/>
            <a:chExt cx="2600119" cy="23083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00119" cy="2308312"/>
            </a:xfrm>
            <a:custGeom>
              <a:avLst/>
              <a:gdLst/>
              <a:ahLst/>
              <a:cxnLst/>
              <a:rect r="r" b="b" t="t" l="l"/>
              <a:pathLst>
                <a:path h="2308312" w="2600119">
                  <a:moveTo>
                    <a:pt x="33721" y="0"/>
                  </a:moveTo>
                  <a:lnTo>
                    <a:pt x="2566398" y="0"/>
                  </a:lnTo>
                  <a:cubicBezTo>
                    <a:pt x="2575342" y="0"/>
                    <a:pt x="2583919" y="3553"/>
                    <a:pt x="2590243" y="9877"/>
                  </a:cubicBezTo>
                  <a:cubicBezTo>
                    <a:pt x="2596567" y="16200"/>
                    <a:pt x="2600119" y="24777"/>
                    <a:pt x="2600119" y="33721"/>
                  </a:cubicBezTo>
                  <a:lnTo>
                    <a:pt x="2600119" y="2274591"/>
                  </a:lnTo>
                  <a:cubicBezTo>
                    <a:pt x="2600119" y="2283534"/>
                    <a:pt x="2596567" y="2292112"/>
                    <a:pt x="2590243" y="2298435"/>
                  </a:cubicBezTo>
                  <a:cubicBezTo>
                    <a:pt x="2583919" y="2304759"/>
                    <a:pt x="2575342" y="2308312"/>
                    <a:pt x="2566398" y="2308312"/>
                  </a:cubicBezTo>
                  <a:lnTo>
                    <a:pt x="33721" y="2308312"/>
                  </a:lnTo>
                  <a:cubicBezTo>
                    <a:pt x="24777" y="2308312"/>
                    <a:pt x="16200" y="2304759"/>
                    <a:pt x="9877" y="2298435"/>
                  </a:cubicBezTo>
                  <a:cubicBezTo>
                    <a:pt x="3553" y="2292112"/>
                    <a:pt x="0" y="2283534"/>
                    <a:pt x="0" y="2274591"/>
                  </a:cubicBezTo>
                  <a:lnTo>
                    <a:pt x="0" y="33721"/>
                  </a:lnTo>
                  <a:cubicBezTo>
                    <a:pt x="0" y="24777"/>
                    <a:pt x="3553" y="16200"/>
                    <a:pt x="9877" y="9877"/>
                  </a:cubicBezTo>
                  <a:cubicBezTo>
                    <a:pt x="16200" y="3553"/>
                    <a:pt x="24777" y="0"/>
                    <a:pt x="33721" y="0"/>
                  </a:cubicBezTo>
                  <a:close/>
                </a:path>
              </a:pathLst>
            </a:custGeom>
            <a:solidFill>
              <a:srgbClr val="003B6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600119" cy="2355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075319" y="7172151"/>
            <a:ext cx="1315350" cy="131535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BD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897332" y="7172151"/>
            <a:ext cx="1315350" cy="131535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BD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028700" y="5143500"/>
            <a:ext cx="1436812" cy="1436812"/>
          </a:xfrm>
          <a:custGeom>
            <a:avLst/>
            <a:gdLst/>
            <a:ahLst/>
            <a:cxnLst/>
            <a:rect r="r" b="b" t="t" l="l"/>
            <a:pathLst>
              <a:path h="1436812" w="1436812">
                <a:moveTo>
                  <a:pt x="0" y="0"/>
                </a:moveTo>
                <a:lnTo>
                  <a:pt x="1436812" y="0"/>
                </a:lnTo>
                <a:lnTo>
                  <a:pt x="1436812" y="1436812"/>
                </a:lnTo>
                <a:lnTo>
                  <a:pt x="0" y="14368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822488" y="5143500"/>
            <a:ext cx="1436812" cy="1436812"/>
          </a:xfrm>
          <a:custGeom>
            <a:avLst/>
            <a:gdLst/>
            <a:ahLst/>
            <a:cxnLst/>
            <a:rect r="r" b="b" t="t" l="l"/>
            <a:pathLst>
              <a:path h="1436812" w="1436812">
                <a:moveTo>
                  <a:pt x="0" y="0"/>
                </a:moveTo>
                <a:lnTo>
                  <a:pt x="1436812" y="0"/>
                </a:lnTo>
                <a:lnTo>
                  <a:pt x="1436812" y="1436812"/>
                </a:lnTo>
                <a:lnTo>
                  <a:pt x="0" y="14368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171433" y="6580312"/>
            <a:ext cx="5775667" cy="3346651"/>
          </a:xfrm>
          <a:custGeom>
            <a:avLst/>
            <a:gdLst/>
            <a:ahLst/>
            <a:cxnLst/>
            <a:rect r="r" b="b" t="t" l="l"/>
            <a:pathLst>
              <a:path h="3346651" w="5775667">
                <a:moveTo>
                  <a:pt x="0" y="0"/>
                </a:moveTo>
                <a:lnTo>
                  <a:pt x="5775667" y="0"/>
                </a:lnTo>
                <a:lnTo>
                  <a:pt x="5775667" y="3346652"/>
                </a:lnTo>
                <a:lnTo>
                  <a:pt x="0" y="33466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526" r="0" b="-7526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698307" y="2625150"/>
            <a:ext cx="8922463" cy="2975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6"/>
              </a:lnSpc>
            </a:pPr>
            <a:r>
              <a:rPr lang="en-US" sz="2854">
                <a:solidFill>
                  <a:srgbClr val="AEC4E1"/>
                </a:solidFill>
                <a:latin typeface="Aileron"/>
                <a:ea typeface="Aileron"/>
                <a:cs typeface="Aileron"/>
                <a:sym typeface="Aileron"/>
              </a:rPr>
              <a:t>"The RMS Titanic was a British passenger liner that sank in the North Atlantic Ocean in 1912, resulting in the deaths of over 1,500 people."</a:t>
            </a:r>
          </a:p>
          <a:p>
            <a:pPr algn="just">
              <a:lnSpc>
                <a:spcPts val="3996"/>
              </a:lnSpc>
            </a:pPr>
            <a:r>
              <a:rPr lang="en-US" sz="2854">
                <a:solidFill>
                  <a:srgbClr val="AEC4E1"/>
                </a:solidFill>
                <a:latin typeface="Aileron"/>
                <a:ea typeface="Aileron"/>
                <a:cs typeface="Aileron"/>
                <a:sym typeface="Aileron"/>
              </a:rPr>
              <a:t>    - Largest ship in the world at the time</a:t>
            </a:r>
          </a:p>
          <a:p>
            <a:pPr algn="just">
              <a:lnSpc>
                <a:spcPts val="3996"/>
              </a:lnSpc>
            </a:pPr>
            <a:r>
              <a:rPr lang="en-US" sz="2854">
                <a:solidFill>
                  <a:srgbClr val="AEC4E1"/>
                </a:solidFill>
                <a:latin typeface="Aileron"/>
                <a:ea typeface="Aileron"/>
                <a:cs typeface="Aileron"/>
                <a:sym typeface="Aileron"/>
              </a:rPr>
              <a:t>    - Considered unsinkable</a:t>
            </a:r>
          </a:p>
          <a:p>
            <a:pPr algn="just">
              <a:lnSpc>
                <a:spcPts val="3996"/>
              </a:lnSpc>
            </a:pPr>
            <a:r>
              <a:rPr lang="en-US" sz="2854">
                <a:solidFill>
                  <a:srgbClr val="AEC4E1"/>
                </a:solidFill>
                <a:latin typeface="Aileron"/>
                <a:ea typeface="Aileron"/>
                <a:cs typeface="Aileron"/>
                <a:sym typeface="Aileron"/>
              </a:rPr>
              <a:t>    - Tragic accident that shocked the world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327356" y="800100"/>
            <a:ext cx="7633288" cy="1506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67"/>
              </a:lnSpc>
            </a:pPr>
            <a:r>
              <a:rPr lang="en-US" sz="8399" b="true">
                <a:solidFill>
                  <a:srgbClr val="FFFFF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489305" y="1028700"/>
            <a:ext cx="10314129" cy="6041843"/>
            <a:chOff x="0" y="0"/>
            <a:chExt cx="2716478" cy="15912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16478" cy="1591267"/>
            </a:xfrm>
            <a:custGeom>
              <a:avLst/>
              <a:gdLst/>
              <a:ahLst/>
              <a:cxnLst/>
              <a:rect r="r" b="b" t="t" l="l"/>
              <a:pathLst>
                <a:path h="1591267" w="2716478">
                  <a:moveTo>
                    <a:pt x="32276" y="0"/>
                  </a:moveTo>
                  <a:lnTo>
                    <a:pt x="2684202" y="0"/>
                  </a:lnTo>
                  <a:cubicBezTo>
                    <a:pt x="2702028" y="0"/>
                    <a:pt x="2716478" y="14451"/>
                    <a:pt x="2716478" y="32276"/>
                  </a:cubicBezTo>
                  <a:lnTo>
                    <a:pt x="2716478" y="1558991"/>
                  </a:lnTo>
                  <a:cubicBezTo>
                    <a:pt x="2716478" y="1576817"/>
                    <a:pt x="2702028" y="1591267"/>
                    <a:pt x="2684202" y="1591267"/>
                  </a:cubicBezTo>
                  <a:lnTo>
                    <a:pt x="32276" y="1591267"/>
                  </a:lnTo>
                  <a:cubicBezTo>
                    <a:pt x="14451" y="1591267"/>
                    <a:pt x="0" y="1576817"/>
                    <a:pt x="0" y="1558991"/>
                  </a:cubicBezTo>
                  <a:lnTo>
                    <a:pt x="0" y="32276"/>
                  </a:lnTo>
                  <a:cubicBezTo>
                    <a:pt x="0" y="14451"/>
                    <a:pt x="14451" y="0"/>
                    <a:pt x="32276" y="0"/>
                  </a:cubicBezTo>
                  <a:close/>
                </a:path>
              </a:pathLst>
            </a:custGeom>
            <a:solidFill>
              <a:srgbClr val="003B6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716478" cy="1638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5943982"/>
            <a:ext cx="9769995" cy="3314318"/>
            <a:chOff x="0" y="0"/>
            <a:chExt cx="2573167" cy="8729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73167" cy="872907"/>
            </a:xfrm>
            <a:custGeom>
              <a:avLst/>
              <a:gdLst/>
              <a:ahLst/>
              <a:cxnLst/>
              <a:rect r="r" b="b" t="t" l="l"/>
              <a:pathLst>
                <a:path h="872907" w="2573167">
                  <a:moveTo>
                    <a:pt x="34074" y="0"/>
                  </a:moveTo>
                  <a:lnTo>
                    <a:pt x="2539093" y="0"/>
                  </a:lnTo>
                  <a:cubicBezTo>
                    <a:pt x="2557912" y="0"/>
                    <a:pt x="2573167" y="15255"/>
                    <a:pt x="2573167" y="34074"/>
                  </a:cubicBezTo>
                  <a:lnTo>
                    <a:pt x="2573167" y="838833"/>
                  </a:lnTo>
                  <a:cubicBezTo>
                    <a:pt x="2573167" y="857651"/>
                    <a:pt x="2557912" y="872907"/>
                    <a:pt x="2539093" y="872907"/>
                  </a:cubicBezTo>
                  <a:lnTo>
                    <a:pt x="34074" y="872907"/>
                  </a:lnTo>
                  <a:cubicBezTo>
                    <a:pt x="15255" y="872907"/>
                    <a:pt x="0" y="857651"/>
                    <a:pt x="0" y="838833"/>
                  </a:cubicBezTo>
                  <a:lnTo>
                    <a:pt x="0" y="34074"/>
                  </a:lnTo>
                  <a:cubicBezTo>
                    <a:pt x="0" y="15255"/>
                    <a:pt x="15255" y="0"/>
                    <a:pt x="3407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573167" cy="9205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189024" y="2102436"/>
            <a:ext cx="2600561" cy="260056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B776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6798596" y="2712008"/>
            <a:ext cx="1381417" cy="1381417"/>
          </a:xfrm>
          <a:custGeom>
            <a:avLst/>
            <a:gdLst/>
            <a:ahLst/>
            <a:cxnLst/>
            <a:rect r="r" b="b" t="t" l="l"/>
            <a:pathLst>
              <a:path h="1381417" w="1381417">
                <a:moveTo>
                  <a:pt x="0" y="0"/>
                </a:moveTo>
                <a:lnTo>
                  <a:pt x="1381418" y="0"/>
                </a:lnTo>
                <a:lnTo>
                  <a:pt x="1381418" y="1381417"/>
                </a:lnTo>
                <a:lnTo>
                  <a:pt x="0" y="1381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6582667"/>
            <a:ext cx="9388238" cy="1979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9"/>
              </a:lnSpc>
            </a:pPr>
          </a:p>
          <a:p>
            <a:pPr algn="just">
              <a:lnSpc>
                <a:spcPts val="3999"/>
              </a:lnSpc>
            </a:pPr>
            <a:r>
              <a:rPr lang="en-US" sz="2856">
                <a:solidFill>
                  <a:srgbClr val="04293D"/>
                </a:solidFill>
                <a:latin typeface="Aileron"/>
                <a:ea typeface="Aileron"/>
                <a:cs typeface="Aileron"/>
                <a:sym typeface="Aileron"/>
              </a:rPr>
              <a:t>    - Understanding factors that contributed to survival</a:t>
            </a:r>
          </a:p>
          <a:p>
            <a:pPr algn="just">
              <a:lnSpc>
                <a:spcPts val="3999"/>
              </a:lnSpc>
            </a:pPr>
            <a:r>
              <a:rPr lang="en-US" sz="2856">
                <a:solidFill>
                  <a:srgbClr val="04293D"/>
                </a:solidFill>
                <a:latin typeface="Aileron"/>
                <a:ea typeface="Aileron"/>
                <a:cs typeface="Aileron"/>
                <a:sym typeface="Aileron"/>
              </a:rPr>
              <a:t>    - Improving emergency response strategies</a:t>
            </a:r>
          </a:p>
          <a:p>
            <a:pPr algn="just" marL="0" indent="0" lvl="0">
              <a:lnSpc>
                <a:spcPts val="3999"/>
              </a:lnSpc>
              <a:spcBef>
                <a:spcPct val="0"/>
              </a:spcBef>
            </a:pPr>
            <a:r>
              <a:rPr lang="en-US" sz="2856">
                <a:solidFill>
                  <a:srgbClr val="04293D"/>
                </a:solidFill>
                <a:latin typeface="Aileron"/>
                <a:ea typeface="Aileron"/>
                <a:cs typeface="Aileron"/>
                <a:sym typeface="Aileron"/>
              </a:rPr>
              <a:t>    - Informing policy decisions for disaster preparedness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36694" y="1811542"/>
            <a:ext cx="5933678" cy="1782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3"/>
              </a:lnSpc>
            </a:pPr>
            <a:r>
              <a:rPr lang="en-US" sz="5199" b="true">
                <a:solidFill>
                  <a:srgbClr val="FFFFF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Why Predict Titanic Survival?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37135" y="3834746"/>
            <a:ext cx="7325178" cy="1859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769"/>
              </a:lnSpc>
              <a:spcBef>
                <a:spcPct val="0"/>
              </a:spcBef>
            </a:pPr>
            <a:r>
              <a:rPr lang="en-US" sz="2692">
                <a:solidFill>
                  <a:srgbClr val="AEC4E1"/>
                </a:solidFill>
                <a:latin typeface="Aileron"/>
                <a:ea typeface="Aileron"/>
                <a:cs typeface="Aileron"/>
                <a:sym typeface="Aileron"/>
              </a:rPr>
              <a:t>"Predicting survival rates can help us understand the factors that contributed to survival and improve emergency response strategies for future disasters."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2077301" y="3168060"/>
            <a:ext cx="3413193" cy="469314"/>
          </a:xfrm>
          <a:custGeom>
            <a:avLst/>
            <a:gdLst/>
            <a:ahLst/>
            <a:cxnLst/>
            <a:rect r="r" b="b" t="t" l="l"/>
            <a:pathLst>
              <a:path h="469314" w="3413193">
                <a:moveTo>
                  <a:pt x="0" y="0"/>
                </a:moveTo>
                <a:lnTo>
                  <a:pt x="3413192" y="0"/>
                </a:lnTo>
                <a:lnTo>
                  <a:pt x="3413192" y="469314"/>
                </a:lnTo>
                <a:lnTo>
                  <a:pt x="0" y="4693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904293" y="8123283"/>
            <a:ext cx="4355007" cy="4355007"/>
          </a:xfrm>
          <a:custGeom>
            <a:avLst/>
            <a:gdLst/>
            <a:ahLst/>
            <a:cxnLst/>
            <a:rect r="r" b="b" t="t" l="l"/>
            <a:pathLst>
              <a:path h="4355007" w="4355007">
                <a:moveTo>
                  <a:pt x="0" y="0"/>
                </a:moveTo>
                <a:lnTo>
                  <a:pt x="4355007" y="0"/>
                </a:lnTo>
                <a:lnTo>
                  <a:pt x="4355007" y="4355007"/>
                </a:lnTo>
                <a:lnTo>
                  <a:pt x="0" y="43550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092988" y="1848921"/>
            <a:ext cx="4892524" cy="837505"/>
            <a:chOff x="0" y="0"/>
            <a:chExt cx="1288566" cy="2205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8566" cy="220578"/>
            </a:xfrm>
            <a:custGeom>
              <a:avLst/>
              <a:gdLst/>
              <a:ahLst/>
              <a:cxnLst/>
              <a:rect r="r" b="b" t="t" l="l"/>
              <a:pathLst>
                <a:path h="220578" w="1288566">
                  <a:moveTo>
                    <a:pt x="80702" y="0"/>
                  </a:moveTo>
                  <a:lnTo>
                    <a:pt x="1207864" y="0"/>
                  </a:lnTo>
                  <a:cubicBezTo>
                    <a:pt x="1252434" y="0"/>
                    <a:pt x="1288566" y="36132"/>
                    <a:pt x="1288566" y="80702"/>
                  </a:cubicBezTo>
                  <a:lnTo>
                    <a:pt x="1288566" y="139875"/>
                  </a:lnTo>
                  <a:cubicBezTo>
                    <a:pt x="1288566" y="184446"/>
                    <a:pt x="1252434" y="220578"/>
                    <a:pt x="1207864" y="220578"/>
                  </a:cubicBezTo>
                  <a:lnTo>
                    <a:pt x="80702" y="220578"/>
                  </a:lnTo>
                  <a:cubicBezTo>
                    <a:pt x="36132" y="220578"/>
                    <a:pt x="0" y="184446"/>
                    <a:pt x="0" y="139875"/>
                  </a:cubicBezTo>
                  <a:lnTo>
                    <a:pt x="0" y="80702"/>
                  </a:lnTo>
                  <a:cubicBezTo>
                    <a:pt x="0" y="36132"/>
                    <a:pt x="36132" y="0"/>
                    <a:pt x="80702" y="0"/>
                  </a:cubicBezTo>
                  <a:close/>
                </a:path>
              </a:pathLst>
            </a:custGeom>
            <a:solidFill>
              <a:srgbClr val="003B6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288566" cy="2682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82510" y="1780767"/>
            <a:ext cx="4830817" cy="905626"/>
            <a:chOff x="0" y="0"/>
            <a:chExt cx="1272314" cy="2385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72314" cy="238519"/>
            </a:xfrm>
            <a:custGeom>
              <a:avLst/>
              <a:gdLst/>
              <a:ahLst/>
              <a:cxnLst/>
              <a:rect r="r" b="b" t="t" l="l"/>
              <a:pathLst>
                <a:path h="238519" w="1272314">
                  <a:moveTo>
                    <a:pt x="81733" y="0"/>
                  </a:moveTo>
                  <a:lnTo>
                    <a:pt x="1190581" y="0"/>
                  </a:lnTo>
                  <a:cubicBezTo>
                    <a:pt x="1212258" y="0"/>
                    <a:pt x="1233047" y="8611"/>
                    <a:pt x="1248375" y="23939"/>
                  </a:cubicBezTo>
                  <a:cubicBezTo>
                    <a:pt x="1263703" y="39267"/>
                    <a:pt x="1272314" y="60056"/>
                    <a:pt x="1272314" y="81733"/>
                  </a:cubicBezTo>
                  <a:lnTo>
                    <a:pt x="1272314" y="156786"/>
                  </a:lnTo>
                  <a:cubicBezTo>
                    <a:pt x="1272314" y="201926"/>
                    <a:pt x="1235721" y="238519"/>
                    <a:pt x="1190581" y="238519"/>
                  </a:cubicBezTo>
                  <a:lnTo>
                    <a:pt x="81733" y="238519"/>
                  </a:lnTo>
                  <a:cubicBezTo>
                    <a:pt x="60056" y="238519"/>
                    <a:pt x="39267" y="229908"/>
                    <a:pt x="23939" y="214580"/>
                  </a:cubicBezTo>
                  <a:cubicBezTo>
                    <a:pt x="8611" y="199252"/>
                    <a:pt x="0" y="178463"/>
                    <a:pt x="0" y="156786"/>
                  </a:cubicBezTo>
                  <a:lnTo>
                    <a:pt x="0" y="81733"/>
                  </a:lnTo>
                  <a:cubicBezTo>
                    <a:pt x="0" y="60056"/>
                    <a:pt x="8611" y="39267"/>
                    <a:pt x="23939" y="23939"/>
                  </a:cubicBezTo>
                  <a:cubicBezTo>
                    <a:pt x="39267" y="8611"/>
                    <a:pt x="60056" y="0"/>
                    <a:pt x="81733" y="0"/>
                  </a:cubicBezTo>
                  <a:close/>
                </a:path>
              </a:pathLst>
            </a:custGeom>
            <a:solidFill>
              <a:srgbClr val="003B6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72314" cy="2861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174677" y="1848954"/>
            <a:ext cx="5085668" cy="837472"/>
            <a:chOff x="0" y="0"/>
            <a:chExt cx="1339435" cy="2205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39435" cy="220569"/>
            </a:xfrm>
            <a:custGeom>
              <a:avLst/>
              <a:gdLst/>
              <a:ahLst/>
              <a:cxnLst/>
              <a:rect r="r" b="b" t="t" l="l"/>
              <a:pathLst>
                <a:path h="220569" w="1339435">
                  <a:moveTo>
                    <a:pt x="77637" y="0"/>
                  </a:moveTo>
                  <a:lnTo>
                    <a:pt x="1261798" y="0"/>
                  </a:lnTo>
                  <a:cubicBezTo>
                    <a:pt x="1304676" y="0"/>
                    <a:pt x="1339435" y="34759"/>
                    <a:pt x="1339435" y="77637"/>
                  </a:cubicBezTo>
                  <a:lnTo>
                    <a:pt x="1339435" y="142931"/>
                  </a:lnTo>
                  <a:cubicBezTo>
                    <a:pt x="1339435" y="163522"/>
                    <a:pt x="1331256" y="183270"/>
                    <a:pt x="1316696" y="197829"/>
                  </a:cubicBezTo>
                  <a:cubicBezTo>
                    <a:pt x="1302136" y="212389"/>
                    <a:pt x="1282389" y="220569"/>
                    <a:pt x="1261798" y="220569"/>
                  </a:cubicBezTo>
                  <a:lnTo>
                    <a:pt x="77637" y="220569"/>
                  </a:lnTo>
                  <a:cubicBezTo>
                    <a:pt x="57047" y="220569"/>
                    <a:pt x="37299" y="212389"/>
                    <a:pt x="22739" y="197829"/>
                  </a:cubicBezTo>
                  <a:cubicBezTo>
                    <a:pt x="8180" y="183270"/>
                    <a:pt x="0" y="163522"/>
                    <a:pt x="0" y="142931"/>
                  </a:cubicBezTo>
                  <a:lnTo>
                    <a:pt x="0" y="77637"/>
                  </a:lnTo>
                  <a:cubicBezTo>
                    <a:pt x="0" y="57047"/>
                    <a:pt x="8180" y="37299"/>
                    <a:pt x="22739" y="22739"/>
                  </a:cubicBezTo>
                  <a:cubicBezTo>
                    <a:pt x="37299" y="8180"/>
                    <a:pt x="57047" y="0"/>
                    <a:pt x="77637" y="0"/>
                  </a:cubicBezTo>
                  <a:close/>
                </a:path>
              </a:pathLst>
            </a:custGeom>
            <a:solidFill>
              <a:srgbClr val="003B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339435" cy="2681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2899818"/>
            <a:ext cx="5085668" cy="3439403"/>
            <a:chOff x="0" y="0"/>
            <a:chExt cx="1339435" cy="90585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39435" cy="905851"/>
            </a:xfrm>
            <a:custGeom>
              <a:avLst/>
              <a:gdLst/>
              <a:ahLst/>
              <a:cxnLst/>
              <a:rect r="r" b="b" t="t" l="l"/>
              <a:pathLst>
                <a:path h="905851" w="1339435">
                  <a:moveTo>
                    <a:pt x="28924" y="0"/>
                  </a:moveTo>
                  <a:lnTo>
                    <a:pt x="1310511" y="0"/>
                  </a:lnTo>
                  <a:cubicBezTo>
                    <a:pt x="1326486" y="0"/>
                    <a:pt x="1339435" y="12950"/>
                    <a:pt x="1339435" y="28924"/>
                  </a:cubicBezTo>
                  <a:lnTo>
                    <a:pt x="1339435" y="876927"/>
                  </a:lnTo>
                  <a:cubicBezTo>
                    <a:pt x="1339435" y="884598"/>
                    <a:pt x="1336388" y="891955"/>
                    <a:pt x="1330964" y="897380"/>
                  </a:cubicBezTo>
                  <a:cubicBezTo>
                    <a:pt x="1325539" y="902804"/>
                    <a:pt x="1318183" y="905851"/>
                    <a:pt x="1310511" y="905851"/>
                  </a:cubicBezTo>
                  <a:lnTo>
                    <a:pt x="28924" y="905851"/>
                  </a:lnTo>
                  <a:cubicBezTo>
                    <a:pt x="21253" y="905851"/>
                    <a:pt x="13896" y="902804"/>
                    <a:pt x="8472" y="897380"/>
                  </a:cubicBezTo>
                  <a:cubicBezTo>
                    <a:pt x="3047" y="891955"/>
                    <a:pt x="0" y="884598"/>
                    <a:pt x="0" y="876927"/>
                  </a:cubicBezTo>
                  <a:lnTo>
                    <a:pt x="0" y="28924"/>
                  </a:lnTo>
                  <a:cubicBezTo>
                    <a:pt x="0" y="21253"/>
                    <a:pt x="3047" y="13896"/>
                    <a:pt x="8472" y="8472"/>
                  </a:cubicBezTo>
                  <a:cubicBezTo>
                    <a:pt x="13896" y="3047"/>
                    <a:pt x="21253" y="0"/>
                    <a:pt x="28924" y="0"/>
                  </a:cubicBezTo>
                  <a:close/>
                </a:path>
              </a:pathLst>
            </a:custGeom>
            <a:solidFill>
              <a:srgbClr val="055D4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339435" cy="953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174677" y="3364501"/>
            <a:ext cx="5085668" cy="2563312"/>
            <a:chOff x="0" y="0"/>
            <a:chExt cx="1339435" cy="67511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39435" cy="675111"/>
            </a:xfrm>
            <a:custGeom>
              <a:avLst/>
              <a:gdLst/>
              <a:ahLst/>
              <a:cxnLst/>
              <a:rect r="r" b="b" t="t" l="l"/>
              <a:pathLst>
                <a:path h="675111" w="1339435">
                  <a:moveTo>
                    <a:pt x="28924" y="0"/>
                  </a:moveTo>
                  <a:lnTo>
                    <a:pt x="1310511" y="0"/>
                  </a:lnTo>
                  <a:cubicBezTo>
                    <a:pt x="1326486" y="0"/>
                    <a:pt x="1339435" y="12950"/>
                    <a:pt x="1339435" y="28924"/>
                  </a:cubicBezTo>
                  <a:lnTo>
                    <a:pt x="1339435" y="646187"/>
                  </a:lnTo>
                  <a:cubicBezTo>
                    <a:pt x="1339435" y="653858"/>
                    <a:pt x="1336388" y="661215"/>
                    <a:pt x="1330964" y="666639"/>
                  </a:cubicBezTo>
                  <a:cubicBezTo>
                    <a:pt x="1325539" y="672064"/>
                    <a:pt x="1318183" y="675111"/>
                    <a:pt x="1310511" y="675111"/>
                  </a:cubicBezTo>
                  <a:lnTo>
                    <a:pt x="28924" y="675111"/>
                  </a:lnTo>
                  <a:cubicBezTo>
                    <a:pt x="12950" y="675111"/>
                    <a:pt x="0" y="662161"/>
                    <a:pt x="0" y="646187"/>
                  </a:cubicBezTo>
                  <a:lnTo>
                    <a:pt x="0" y="28924"/>
                  </a:lnTo>
                  <a:cubicBezTo>
                    <a:pt x="0" y="21253"/>
                    <a:pt x="3047" y="13896"/>
                    <a:pt x="8472" y="8472"/>
                  </a:cubicBezTo>
                  <a:cubicBezTo>
                    <a:pt x="13896" y="3047"/>
                    <a:pt x="21253" y="0"/>
                    <a:pt x="28924" y="0"/>
                  </a:cubicBezTo>
                  <a:close/>
                </a:path>
              </a:pathLst>
            </a:custGeom>
            <a:solidFill>
              <a:srgbClr val="055D4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1339435" cy="722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899067" y="2953093"/>
            <a:ext cx="5086445" cy="3386128"/>
            <a:chOff x="0" y="0"/>
            <a:chExt cx="1339640" cy="89182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39640" cy="891820"/>
            </a:xfrm>
            <a:custGeom>
              <a:avLst/>
              <a:gdLst/>
              <a:ahLst/>
              <a:cxnLst/>
              <a:rect r="r" b="b" t="t" l="l"/>
              <a:pathLst>
                <a:path h="891820" w="1339640">
                  <a:moveTo>
                    <a:pt x="28919" y="0"/>
                  </a:moveTo>
                  <a:lnTo>
                    <a:pt x="1310720" y="0"/>
                  </a:lnTo>
                  <a:cubicBezTo>
                    <a:pt x="1326692" y="0"/>
                    <a:pt x="1339640" y="12948"/>
                    <a:pt x="1339640" y="28919"/>
                  </a:cubicBezTo>
                  <a:lnTo>
                    <a:pt x="1339640" y="862900"/>
                  </a:lnTo>
                  <a:cubicBezTo>
                    <a:pt x="1339640" y="870570"/>
                    <a:pt x="1336593" y="877926"/>
                    <a:pt x="1331170" y="883349"/>
                  </a:cubicBezTo>
                  <a:cubicBezTo>
                    <a:pt x="1325746" y="888773"/>
                    <a:pt x="1318390" y="891820"/>
                    <a:pt x="1310720" y="891820"/>
                  </a:cubicBezTo>
                  <a:lnTo>
                    <a:pt x="28919" y="891820"/>
                  </a:lnTo>
                  <a:cubicBezTo>
                    <a:pt x="21249" y="891820"/>
                    <a:pt x="13894" y="888773"/>
                    <a:pt x="8470" y="883349"/>
                  </a:cubicBezTo>
                  <a:cubicBezTo>
                    <a:pt x="3047" y="877926"/>
                    <a:pt x="0" y="870570"/>
                    <a:pt x="0" y="862900"/>
                  </a:cubicBezTo>
                  <a:lnTo>
                    <a:pt x="0" y="28919"/>
                  </a:lnTo>
                  <a:cubicBezTo>
                    <a:pt x="0" y="21249"/>
                    <a:pt x="3047" y="13894"/>
                    <a:pt x="8470" y="8470"/>
                  </a:cubicBezTo>
                  <a:cubicBezTo>
                    <a:pt x="13894" y="3047"/>
                    <a:pt x="21249" y="0"/>
                    <a:pt x="28919" y="0"/>
                  </a:cubicBezTo>
                  <a:close/>
                </a:path>
              </a:pathLst>
            </a:custGeom>
            <a:solidFill>
              <a:srgbClr val="055D4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1339640" cy="9394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45220" y="6862912"/>
            <a:ext cx="16230600" cy="2427207"/>
            <a:chOff x="0" y="0"/>
            <a:chExt cx="2406158" cy="35982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406158" cy="359829"/>
            </a:xfrm>
            <a:custGeom>
              <a:avLst/>
              <a:gdLst/>
              <a:ahLst/>
              <a:cxnLst/>
              <a:rect r="r" b="b" t="t" l="l"/>
              <a:pathLst>
                <a:path h="359829" w="2406158">
                  <a:moveTo>
                    <a:pt x="2202958" y="0"/>
                  </a:moveTo>
                  <a:cubicBezTo>
                    <a:pt x="2315188" y="0"/>
                    <a:pt x="2406158" y="80546"/>
                    <a:pt x="2406158" y="179915"/>
                  </a:cubicBezTo>
                  <a:cubicBezTo>
                    <a:pt x="2406158" y="279284"/>
                    <a:pt x="2315188" y="359829"/>
                    <a:pt x="2202958" y="359829"/>
                  </a:cubicBezTo>
                  <a:lnTo>
                    <a:pt x="203200" y="359829"/>
                  </a:lnTo>
                  <a:cubicBezTo>
                    <a:pt x="90970" y="359829"/>
                    <a:pt x="0" y="279284"/>
                    <a:pt x="0" y="179915"/>
                  </a:cubicBezTo>
                  <a:cubicBezTo>
                    <a:pt x="0" y="80546"/>
                    <a:pt x="90970" y="0"/>
                    <a:pt x="203200" y="0"/>
                  </a:cubicBezTo>
                  <a:lnTo>
                    <a:pt x="2202958" y="0"/>
                  </a:lnTo>
                </a:path>
              </a:pathLst>
            </a:custGeom>
            <a:blipFill>
              <a:blip r:embed="rId3"/>
              <a:stretch>
                <a:fillRect l="0" t="-356979" r="-9398" b="-30411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5344518" y="502056"/>
            <a:ext cx="8620217" cy="1080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19"/>
              </a:lnSpc>
            </a:pPr>
            <a:r>
              <a:rPr lang="en-US" sz="5999" b="true">
                <a:solidFill>
                  <a:srgbClr val="04293D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Model Selection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321695" y="2040979"/>
            <a:ext cx="4663816" cy="40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Why Logistics Regression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88857" y="1525041"/>
            <a:ext cx="3755190" cy="915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2"/>
              </a:lnSpc>
            </a:pPr>
          </a:p>
          <a:p>
            <a:pPr algn="ctr" marL="0" indent="0" lvl="0">
              <a:lnSpc>
                <a:spcPts val="3712"/>
              </a:lnSpc>
              <a:spcBef>
                <a:spcPct val="0"/>
              </a:spcBef>
            </a:pPr>
            <a:r>
              <a:rPr lang="en-US" b="true" sz="2651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Possible Models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111792" y="2022917"/>
            <a:ext cx="5589551" cy="432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2514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Model choosen :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82510" y="3125682"/>
            <a:ext cx="5129665" cy="329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88"/>
              </a:lnSpc>
            </a:pPr>
          </a:p>
          <a:p>
            <a:pPr algn="just">
              <a:lnSpc>
                <a:spcPts val="3288"/>
              </a:lnSpc>
            </a:pPr>
            <a:r>
              <a:rPr lang="en-US" sz="2348" b="true">
                <a:solidFill>
                  <a:srgbClr val="D1DDE3"/>
                </a:solidFill>
                <a:latin typeface="Aileron Bold"/>
                <a:ea typeface="Aileron Bold"/>
                <a:cs typeface="Aileron Bold"/>
                <a:sym typeface="Aileron Bold"/>
              </a:rPr>
              <a:t>1. Logistic Regression</a:t>
            </a:r>
          </a:p>
          <a:p>
            <a:pPr algn="just">
              <a:lnSpc>
                <a:spcPts val="3288"/>
              </a:lnSpc>
            </a:pPr>
            <a:r>
              <a:rPr lang="en-US" sz="2348" b="true">
                <a:solidFill>
                  <a:srgbClr val="D1DDE3"/>
                </a:solidFill>
                <a:latin typeface="Aileron Bold"/>
                <a:ea typeface="Aileron Bold"/>
                <a:cs typeface="Aileron Bold"/>
                <a:sym typeface="Aileron Bold"/>
              </a:rPr>
              <a:t>2. Decision Trees</a:t>
            </a:r>
          </a:p>
          <a:p>
            <a:pPr algn="just">
              <a:lnSpc>
                <a:spcPts val="3288"/>
              </a:lnSpc>
            </a:pPr>
            <a:r>
              <a:rPr lang="en-US" sz="2348" b="true">
                <a:solidFill>
                  <a:srgbClr val="D1DDE3"/>
                </a:solidFill>
                <a:latin typeface="Aileron Bold"/>
                <a:ea typeface="Aileron Bold"/>
                <a:cs typeface="Aileron Bold"/>
                <a:sym typeface="Aileron Bold"/>
              </a:rPr>
              <a:t>3. Random Forest</a:t>
            </a:r>
          </a:p>
          <a:p>
            <a:pPr algn="just">
              <a:lnSpc>
                <a:spcPts val="3288"/>
              </a:lnSpc>
            </a:pPr>
            <a:r>
              <a:rPr lang="en-US" sz="2348" b="true">
                <a:solidFill>
                  <a:srgbClr val="D1DDE3"/>
                </a:solidFill>
                <a:latin typeface="Aileron Bold"/>
                <a:ea typeface="Aileron Bold"/>
                <a:cs typeface="Aileron Bold"/>
                <a:sym typeface="Aileron Bold"/>
              </a:rPr>
              <a:t>4. Support Vector Machines (SVM)</a:t>
            </a:r>
          </a:p>
          <a:p>
            <a:pPr algn="just">
              <a:lnSpc>
                <a:spcPts val="3288"/>
              </a:lnSpc>
            </a:pPr>
            <a:r>
              <a:rPr lang="en-US" sz="2348" b="true">
                <a:solidFill>
                  <a:srgbClr val="D1DDE3"/>
                </a:solidFill>
                <a:latin typeface="Aileron Bold"/>
                <a:ea typeface="Aileron Bold"/>
                <a:cs typeface="Aileron Bold"/>
                <a:sym typeface="Aileron Bold"/>
              </a:rPr>
              <a:t>5. Neural Networks</a:t>
            </a:r>
          </a:p>
          <a:p>
            <a:pPr algn="just">
              <a:lnSpc>
                <a:spcPts val="3288"/>
              </a:lnSpc>
            </a:pPr>
          </a:p>
          <a:p>
            <a:pPr algn="just" marL="0" indent="0" lvl="0">
              <a:lnSpc>
                <a:spcPts val="3288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7416894" y="3727109"/>
            <a:ext cx="4477454" cy="1780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52"/>
              </a:lnSpc>
            </a:pPr>
            <a:r>
              <a:rPr lang="en-US" sz="2537" b="true">
                <a:solidFill>
                  <a:srgbClr val="D1DDE3"/>
                </a:solidFill>
                <a:latin typeface="Aileron Bold"/>
                <a:ea typeface="Aileron Bold"/>
                <a:cs typeface="Aileron Bold"/>
                <a:sym typeface="Aileron Bold"/>
              </a:rPr>
              <a:t>Logistic Regression</a:t>
            </a:r>
            <a:r>
              <a:rPr lang="en-US" sz="2537">
                <a:solidFill>
                  <a:srgbClr val="D1DDE3"/>
                </a:solidFill>
                <a:latin typeface="Aileron"/>
                <a:ea typeface="Aileron"/>
                <a:cs typeface="Aileron"/>
                <a:sym typeface="Aileron"/>
              </a:rPr>
              <a:t>: </a:t>
            </a:r>
          </a:p>
          <a:p>
            <a:pPr algn="just" marL="0" indent="0" lvl="0">
              <a:lnSpc>
                <a:spcPts val="3552"/>
              </a:lnSpc>
              <a:spcBef>
                <a:spcPct val="0"/>
              </a:spcBef>
            </a:pPr>
            <a:r>
              <a:rPr lang="en-US" sz="2537">
                <a:solidFill>
                  <a:srgbClr val="D1DDE3"/>
                </a:solidFill>
                <a:latin typeface="Aileron"/>
                <a:ea typeface="Aileron"/>
                <a:cs typeface="Aileron"/>
                <a:sym typeface="Aileron"/>
              </a:rPr>
              <a:t>A popular choice for binary classification problems like Titanic Survival Prediction.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092988" y="3280440"/>
            <a:ext cx="4625078" cy="2959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21367" indent="-260684" lvl="1">
              <a:lnSpc>
                <a:spcPts val="3380"/>
              </a:lnSpc>
              <a:buFont typeface="Arial"/>
              <a:buChar char="•"/>
            </a:pPr>
            <a:r>
              <a:rPr lang="en-US" sz="2414">
                <a:solidFill>
                  <a:srgbClr val="D1DDE3"/>
                </a:solidFill>
                <a:latin typeface="Aileron"/>
                <a:ea typeface="Aileron"/>
                <a:cs typeface="Aileron"/>
                <a:sym typeface="Aileron"/>
              </a:rPr>
              <a:t>Well suited for Binary classification</a:t>
            </a:r>
          </a:p>
          <a:p>
            <a:pPr algn="just" marL="521367" indent="-260684" lvl="1">
              <a:lnSpc>
                <a:spcPts val="3380"/>
              </a:lnSpc>
              <a:buFont typeface="Arial"/>
              <a:buChar char="•"/>
            </a:pPr>
            <a:r>
              <a:rPr lang="en-US" sz="2414">
                <a:solidFill>
                  <a:srgbClr val="D1DDE3"/>
                </a:solidFill>
                <a:latin typeface="Aileron"/>
                <a:ea typeface="Aileron"/>
                <a:cs typeface="Aileron"/>
                <a:sym typeface="Aileron"/>
              </a:rPr>
              <a:t>Provide interpretable result </a:t>
            </a:r>
          </a:p>
          <a:p>
            <a:pPr algn="just" marL="521367" indent="-260684" lvl="1">
              <a:lnSpc>
                <a:spcPts val="3380"/>
              </a:lnSpc>
              <a:buFont typeface="Arial"/>
              <a:buChar char="•"/>
            </a:pPr>
            <a:r>
              <a:rPr lang="en-US" sz="2414">
                <a:solidFill>
                  <a:srgbClr val="D1DDE3"/>
                </a:solidFill>
                <a:latin typeface="Aileron"/>
                <a:ea typeface="Aileron"/>
                <a:cs typeface="Aileron"/>
                <a:sym typeface="Aileron"/>
              </a:rPr>
              <a:t>Efficient and simple to implement </a:t>
            </a:r>
          </a:p>
          <a:p>
            <a:pPr algn="just" marL="521367" indent="-260684" lvl="1">
              <a:lnSpc>
                <a:spcPts val="3380"/>
              </a:lnSpc>
              <a:buFont typeface="Arial"/>
              <a:buChar char="•"/>
            </a:pPr>
            <a:r>
              <a:rPr lang="en-US" sz="2414">
                <a:solidFill>
                  <a:srgbClr val="D1DDE3"/>
                </a:solidFill>
                <a:latin typeface="Aileron"/>
                <a:ea typeface="Aileron"/>
                <a:cs typeface="Aileron"/>
                <a:sym typeface="Aileron"/>
              </a:rPr>
              <a:t>Can handle imbalance dataset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1085246" y="-1582191"/>
            <a:ext cx="3164382" cy="3164382"/>
          </a:xfrm>
          <a:custGeom>
            <a:avLst/>
            <a:gdLst/>
            <a:ahLst/>
            <a:cxnLst/>
            <a:rect r="r" b="b" t="t" l="l"/>
            <a:pathLst>
              <a:path h="3164382" w="3164382">
                <a:moveTo>
                  <a:pt x="0" y="0"/>
                </a:moveTo>
                <a:lnTo>
                  <a:pt x="3164382" y="0"/>
                </a:lnTo>
                <a:lnTo>
                  <a:pt x="3164382" y="3164382"/>
                </a:lnTo>
                <a:lnTo>
                  <a:pt x="0" y="3164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4071413" y="-1582191"/>
            <a:ext cx="3164382" cy="3164382"/>
          </a:xfrm>
          <a:custGeom>
            <a:avLst/>
            <a:gdLst/>
            <a:ahLst/>
            <a:cxnLst/>
            <a:rect r="r" b="b" t="t" l="l"/>
            <a:pathLst>
              <a:path h="3164382" w="3164382">
                <a:moveTo>
                  <a:pt x="0" y="0"/>
                </a:moveTo>
                <a:lnTo>
                  <a:pt x="3164381" y="0"/>
                </a:lnTo>
                <a:lnTo>
                  <a:pt x="3164381" y="3164382"/>
                </a:lnTo>
                <a:lnTo>
                  <a:pt x="0" y="3164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75931" y="2289663"/>
            <a:ext cx="5906362" cy="3376559"/>
            <a:chOff x="0" y="0"/>
            <a:chExt cx="1555585" cy="8893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55585" cy="889300"/>
            </a:xfrm>
            <a:custGeom>
              <a:avLst/>
              <a:gdLst/>
              <a:ahLst/>
              <a:cxnLst/>
              <a:rect r="r" b="b" t="t" l="l"/>
              <a:pathLst>
                <a:path h="889300" w="1555585">
                  <a:moveTo>
                    <a:pt x="24905" y="0"/>
                  </a:moveTo>
                  <a:lnTo>
                    <a:pt x="1530680" y="0"/>
                  </a:lnTo>
                  <a:cubicBezTo>
                    <a:pt x="1544435" y="0"/>
                    <a:pt x="1555585" y="11150"/>
                    <a:pt x="1555585" y="24905"/>
                  </a:cubicBezTo>
                  <a:lnTo>
                    <a:pt x="1555585" y="864395"/>
                  </a:lnTo>
                  <a:cubicBezTo>
                    <a:pt x="1555585" y="871000"/>
                    <a:pt x="1552961" y="877335"/>
                    <a:pt x="1548291" y="882005"/>
                  </a:cubicBezTo>
                  <a:cubicBezTo>
                    <a:pt x="1543620" y="886676"/>
                    <a:pt x="1537286" y="889300"/>
                    <a:pt x="1530680" y="889300"/>
                  </a:cubicBezTo>
                  <a:lnTo>
                    <a:pt x="24905" y="889300"/>
                  </a:lnTo>
                  <a:cubicBezTo>
                    <a:pt x="11150" y="889300"/>
                    <a:pt x="0" y="878149"/>
                    <a:pt x="0" y="864395"/>
                  </a:cubicBezTo>
                  <a:lnTo>
                    <a:pt x="0" y="24905"/>
                  </a:lnTo>
                  <a:cubicBezTo>
                    <a:pt x="0" y="11150"/>
                    <a:pt x="11150" y="0"/>
                    <a:pt x="24905" y="0"/>
                  </a:cubicBezTo>
                  <a:close/>
                </a:path>
              </a:pathLst>
            </a:custGeom>
            <a:solidFill>
              <a:srgbClr val="003B6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555585" cy="936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975931" y="6194416"/>
            <a:ext cx="5906362" cy="3425475"/>
            <a:chOff x="0" y="0"/>
            <a:chExt cx="1555585" cy="9021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55585" cy="902183"/>
            </a:xfrm>
            <a:custGeom>
              <a:avLst/>
              <a:gdLst/>
              <a:ahLst/>
              <a:cxnLst/>
              <a:rect r="r" b="b" t="t" l="l"/>
              <a:pathLst>
                <a:path h="902183" w="1555585">
                  <a:moveTo>
                    <a:pt x="24905" y="0"/>
                  </a:moveTo>
                  <a:lnTo>
                    <a:pt x="1530680" y="0"/>
                  </a:lnTo>
                  <a:cubicBezTo>
                    <a:pt x="1544435" y="0"/>
                    <a:pt x="1555585" y="11150"/>
                    <a:pt x="1555585" y="24905"/>
                  </a:cubicBezTo>
                  <a:lnTo>
                    <a:pt x="1555585" y="877278"/>
                  </a:lnTo>
                  <a:cubicBezTo>
                    <a:pt x="1555585" y="891032"/>
                    <a:pt x="1544435" y="902183"/>
                    <a:pt x="1530680" y="902183"/>
                  </a:cubicBezTo>
                  <a:lnTo>
                    <a:pt x="24905" y="902183"/>
                  </a:lnTo>
                  <a:cubicBezTo>
                    <a:pt x="11150" y="902183"/>
                    <a:pt x="0" y="891032"/>
                    <a:pt x="0" y="877278"/>
                  </a:cubicBezTo>
                  <a:lnTo>
                    <a:pt x="0" y="24905"/>
                  </a:lnTo>
                  <a:cubicBezTo>
                    <a:pt x="0" y="11150"/>
                    <a:pt x="11150" y="0"/>
                    <a:pt x="24905" y="0"/>
                  </a:cubicBezTo>
                  <a:close/>
                </a:path>
              </a:pathLst>
            </a:custGeom>
            <a:solidFill>
              <a:srgbClr val="003B6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555585" cy="9498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871077" y="6194416"/>
            <a:ext cx="5835993" cy="3425475"/>
            <a:chOff x="0" y="0"/>
            <a:chExt cx="1537052" cy="90218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37052" cy="902183"/>
            </a:xfrm>
            <a:custGeom>
              <a:avLst/>
              <a:gdLst/>
              <a:ahLst/>
              <a:cxnLst/>
              <a:rect r="r" b="b" t="t" l="l"/>
              <a:pathLst>
                <a:path h="902183" w="1537052">
                  <a:moveTo>
                    <a:pt x="25205" y="0"/>
                  </a:moveTo>
                  <a:lnTo>
                    <a:pt x="1511847" y="0"/>
                  </a:lnTo>
                  <a:cubicBezTo>
                    <a:pt x="1525767" y="0"/>
                    <a:pt x="1537052" y="11285"/>
                    <a:pt x="1537052" y="25205"/>
                  </a:cubicBezTo>
                  <a:lnTo>
                    <a:pt x="1537052" y="876978"/>
                  </a:lnTo>
                  <a:cubicBezTo>
                    <a:pt x="1537052" y="890898"/>
                    <a:pt x="1525767" y="902183"/>
                    <a:pt x="1511847" y="902183"/>
                  </a:cubicBezTo>
                  <a:lnTo>
                    <a:pt x="25205" y="902183"/>
                  </a:lnTo>
                  <a:cubicBezTo>
                    <a:pt x="18520" y="902183"/>
                    <a:pt x="12109" y="899527"/>
                    <a:pt x="7382" y="894800"/>
                  </a:cubicBezTo>
                  <a:cubicBezTo>
                    <a:pt x="2656" y="890073"/>
                    <a:pt x="0" y="883662"/>
                    <a:pt x="0" y="876978"/>
                  </a:cubicBezTo>
                  <a:lnTo>
                    <a:pt x="0" y="25205"/>
                  </a:lnTo>
                  <a:cubicBezTo>
                    <a:pt x="0" y="11285"/>
                    <a:pt x="11285" y="0"/>
                    <a:pt x="25205" y="0"/>
                  </a:cubicBezTo>
                  <a:close/>
                </a:path>
              </a:pathLst>
            </a:custGeom>
            <a:solidFill>
              <a:srgbClr val="003B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537052" cy="9498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471054"/>
            <a:ext cx="16499577" cy="1398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89"/>
              </a:lnSpc>
              <a:spcBef>
                <a:spcPct val="0"/>
              </a:spcBef>
            </a:pPr>
            <a:r>
              <a:rPr lang="en-US" b="true" sz="7865">
                <a:solidFill>
                  <a:srgbClr val="04293D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Data Collection and Preparation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165943" y="2417023"/>
            <a:ext cx="5596707" cy="757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72"/>
              </a:lnSpc>
            </a:pPr>
            <a:r>
              <a:rPr lang="en-US" sz="4480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Data Collection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602289" y="3349912"/>
            <a:ext cx="4843658" cy="1444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2"/>
              </a:lnSpc>
            </a:pPr>
            <a:r>
              <a:rPr lang="en-US" sz="2737" u="sng">
                <a:solidFill>
                  <a:srgbClr val="AEC4E1"/>
                </a:solidFill>
                <a:latin typeface="Aileron"/>
                <a:ea typeface="Aileron"/>
                <a:cs typeface="Aileron"/>
                <a:sym typeface="Aileron"/>
              </a:rPr>
              <a:t>Titanic dataset from Kaggle</a:t>
            </a:r>
          </a:p>
          <a:p>
            <a:pPr algn="l" marL="590994" indent="-295497" lvl="1">
              <a:lnSpc>
                <a:spcPts val="3832"/>
              </a:lnSpc>
              <a:buFont typeface="Arial"/>
              <a:buChar char="•"/>
            </a:pPr>
            <a:r>
              <a:rPr lang="en-US" sz="2737">
                <a:solidFill>
                  <a:srgbClr val="AEC4E1"/>
                </a:solidFill>
                <a:latin typeface="Aileron"/>
                <a:ea typeface="Aileron"/>
                <a:cs typeface="Aileron"/>
                <a:sym typeface="Aileron"/>
              </a:rPr>
              <a:t>Number of rows: 89</a:t>
            </a:r>
          </a:p>
          <a:p>
            <a:pPr algn="l" marL="590994" indent="-295497" lvl="1">
              <a:lnSpc>
                <a:spcPts val="3832"/>
              </a:lnSpc>
              <a:buFont typeface="Arial"/>
              <a:buChar char="•"/>
            </a:pPr>
            <a:r>
              <a:rPr lang="en-US" sz="2737">
                <a:solidFill>
                  <a:srgbClr val="AEC4E1"/>
                </a:solidFill>
                <a:latin typeface="Aileron"/>
                <a:ea typeface="Aileron"/>
                <a:cs typeface="Aileron"/>
                <a:sym typeface="Aileron"/>
              </a:rPr>
              <a:t>Number of columns: 12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246323" y="6470146"/>
            <a:ext cx="5555590" cy="752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26"/>
              </a:lnSpc>
            </a:pPr>
            <a:r>
              <a:rPr lang="en-US" sz="4447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Data Cleaning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47602" y="6521842"/>
            <a:ext cx="5124663" cy="70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3"/>
              </a:lnSpc>
            </a:pPr>
            <a:r>
              <a:rPr lang="en-US" sz="4102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Data Spilting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080199" y="7371187"/>
            <a:ext cx="5438609" cy="1812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59"/>
              </a:lnSpc>
            </a:pPr>
            <a:r>
              <a:rPr lang="en-US" sz="2614">
                <a:solidFill>
                  <a:srgbClr val="AEC4E1"/>
                </a:solidFill>
                <a:latin typeface="Aileron"/>
                <a:ea typeface="Aileron"/>
                <a:cs typeface="Aileron"/>
                <a:sym typeface="Aileron"/>
              </a:rPr>
              <a:t>Splitting data into training and testing sets</a:t>
            </a:r>
          </a:p>
          <a:p>
            <a:pPr algn="just" marL="564385" indent="-282192" lvl="1">
              <a:lnSpc>
                <a:spcPts val="3659"/>
              </a:lnSpc>
              <a:buFont typeface="Arial"/>
              <a:buChar char="•"/>
            </a:pPr>
            <a:r>
              <a:rPr lang="en-US" sz="2614">
                <a:solidFill>
                  <a:srgbClr val="AEC4E1"/>
                </a:solidFill>
                <a:latin typeface="Aileron"/>
                <a:ea typeface="Aileron"/>
                <a:cs typeface="Aileron"/>
                <a:sym typeface="Aileron"/>
              </a:rPr>
              <a:t>Training set: 70% of Data</a:t>
            </a:r>
          </a:p>
          <a:p>
            <a:pPr algn="just" marL="564385" indent="-282192" lvl="1">
              <a:lnSpc>
                <a:spcPts val="3659"/>
              </a:lnSpc>
              <a:buFont typeface="Arial"/>
              <a:buChar char="•"/>
            </a:pPr>
            <a:r>
              <a:rPr lang="en-US" sz="2614">
                <a:solidFill>
                  <a:srgbClr val="AEC4E1"/>
                </a:solidFill>
                <a:latin typeface="Aileron"/>
                <a:ea typeface="Aileron"/>
                <a:cs typeface="Aileron"/>
                <a:sym typeface="Aileron"/>
              </a:rPr>
              <a:t>Testing set: 30% of Data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6104201" y="221302"/>
            <a:ext cx="2004431" cy="275609"/>
          </a:xfrm>
          <a:custGeom>
            <a:avLst/>
            <a:gdLst/>
            <a:ahLst/>
            <a:cxnLst/>
            <a:rect r="r" b="b" t="t" l="l"/>
            <a:pathLst>
              <a:path h="275609" w="2004431">
                <a:moveTo>
                  <a:pt x="0" y="0"/>
                </a:moveTo>
                <a:lnTo>
                  <a:pt x="2004431" y="0"/>
                </a:lnTo>
                <a:lnTo>
                  <a:pt x="2004431" y="275610"/>
                </a:lnTo>
                <a:lnTo>
                  <a:pt x="0" y="2756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203095" y="-1713836"/>
            <a:ext cx="3870276" cy="3870276"/>
          </a:xfrm>
          <a:custGeom>
            <a:avLst/>
            <a:gdLst/>
            <a:ahLst/>
            <a:cxnLst/>
            <a:rect r="r" b="b" t="t" l="l"/>
            <a:pathLst>
              <a:path h="3870276" w="3870276">
                <a:moveTo>
                  <a:pt x="0" y="0"/>
                </a:moveTo>
                <a:lnTo>
                  <a:pt x="3870276" y="0"/>
                </a:lnTo>
                <a:lnTo>
                  <a:pt x="3870276" y="3870276"/>
                </a:lnTo>
                <a:lnTo>
                  <a:pt x="0" y="38702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9871077" y="2289663"/>
            <a:ext cx="5835993" cy="3323720"/>
            <a:chOff x="0" y="0"/>
            <a:chExt cx="1537052" cy="87538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37052" cy="875383"/>
            </a:xfrm>
            <a:custGeom>
              <a:avLst/>
              <a:gdLst/>
              <a:ahLst/>
              <a:cxnLst/>
              <a:rect r="r" b="b" t="t" l="l"/>
              <a:pathLst>
                <a:path h="875383" w="1537052">
                  <a:moveTo>
                    <a:pt x="25205" y="0"/>
                  </a:moveTo>
                  <a:lnTo>
                    <a:pt x="1511847" y="0"/>
                  </a:lnTo>
                  <a:cubicBezTo>
                    <a:pt x="1525767" y="0"/>
                    <a:pt x="1537052" y="11285"/>
                    <a:pt x="1537052" y="25205"/>
                  </a:cubicBezTo>
                  <a:lnTo>
                    <a:pt x="1537052" y="850178"/>
                  </a:lnTo>
                  <a:cubicBezTo>
                    <a:pt x="1537052" y="856863"/>
                    <a:pt x="1534396" y="863274"/>
                    <a:pt x="1529669" y="868001"/>
                  </a:cubicBezTo>
                  <a:cubicBezTo>
                    <a:pt x="1524942" y="872727"/>
                    <a:pt x="1518531" y="875383"/>
                    <a:pt x="1511847" y="875383"/>
                  </a:cubicBezTo>
                  <a:lnTo>
                    <a:pt x="25205" y="875383"/>
                  </a:lnTo>
                  <a:cubicBezTo>
                    <a:pt x="18520" y="875383"/>
                    <a:pt x="12109" y="872727"/>
                    <a:pt x="7382" y="868001"/>
                  </a:cubicBezTo>
                  <a:cubicBezTo>
                    <a:pt x="2656" y="863274"/>
                    <a:pt x="0" y="856863"/>
                    <a:pt x="0" y="850178"/>
                  </a:cubicBezTo>
                  <a:lnTo>
                    <a:pt x="0" y="25205"/>
                  </a:lnTo>
                  <a:cubicBezTo>
                    <a:pt x="0" y="11285"/>
                    <a:pt x="11285" y="0"/>
                    <a:pt x="25205" y="0"/>
                  </a:cubicBezTo>
                  <a:close/>
                </a:path>
              </a:pathLst>
            </a:custGeom>
            <a:solidFill>
              <a:srgbClr val="003B66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1537052" cy="923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9871077" y="2381521"/>
            <a:ext cx="5835993" cy="631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7"/>
              </a:lnSpc>
            </a:pPr>
            <a:r>
              <a:rPr lang="en-US" sz="3705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Data Transformation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329300" y="7464242"/>
            <a:ext cx="5949189" cy="1009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4269" indent="-312135" lvl="1">
              <a:lnSpc>
                <a:spcPts val="4048"/>
              </a:lnSpc>
              <a:buFont typeface="Arial"/>
              <a:buChar char="•"/>
            </a:pPr>
            <a:r>
              <a:rPr lang="en-US" b="true" sz="2891">
                <a:solidFill>
                  <a:srgbClr val="AEC4E1"/>
                </a:solidFill>
                <a:latin typeface="Aileron Bold"/>
                <a:ea typeface="Aileron Bold"/>
                <a:cs typeface="Aileron Bold"/>
                <a:sym typeface="Aileron Bold"/>
              </a:rPr>
              <a:t>Missing value handling: mean/median imputation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059340" y="3359437"/>
            <a:ext cx="5459468" cy="1241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8262" indent="-254131" lvl="1">
              <a:lnSpc>
                <a:spcPts val="3295"/>
              </a:lnSpc>
              <a:buFont typeface="Arial"/>
              <a:buChar char="•"/>
            </a:pPr>
            <a:r>
              <a:rPr lang="en-US" sz="2354">
                <a:solidFill>
                  <a:srgbClr val="AEC4E1"/>
                </a:solidFill>
                <a:latin typeface="Aileron"/>
                <a:ea typeface="Aileron"/>
                <a:cs typeface="Aileron"/>
                <a:sym typeface="Aileron"/>
              </a:rPr>
              <a:t>Categorical variable encoding: one-hot encoding</a:t>
            </a:r>
          </a:p>
          <a:p>
            <a:pPr algn="l" marL="508262" indent="-254131" lvl="1">
              <a:lnSpc>
                <a:spcPts val="3295"/>
              </a:lnSpc>
              <a:buFont typeface="Arial"/>
              <a:buChar char="•"/>
            </a:pPr>
            <a:r>
              <a:rPr lang="en-US" sz="2354">
                <a:solidFill>
                  <a:srgbClr val="AEC4E1"/>
                </a:solidFill>
                <a:latin typeface="Aileron"/>
                <a:ea typeface="Aileron"/>
                <a:cs typeface="Aileron"/>
                <a:sym typeface="Aileron"/>
              </a:rPr>
              <a:t>Scaling/normalizing: StandardScaler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5607553" y="3888767"/>
            <a:ext cx="8373241" cy="209487"/>
          </a:xfrm>
          <a:prstGeom prst="line">
            <a:avLst/>
          </a:prstGeom>
          <a:ln cap="flat" w="38100">
            <a:solidFill>
              <a:srgbClr val="04293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083951" y="5586887"/>
            <a:ext cx="7053463" cy="4419600"/>
            <a:chOff x="0" y="0"/>
            <a:chExt cx="1857702" cy="11640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57702" cy="1164010"/>
            </a:xfrm>
            <a:custGeom>
              <a:avLst/>
              <a:gdLst/>
              <a:ahLst/>
              <a:cxnLst/>
              <a:rect r="r" b="b" t="t" l="l"/>
              <a:pathLst>
                <a:path h="1164010" w="1857702">
                  <a:moveTo>
                    <a:pt x="20855" y="0"/>
                  </a:moveTo>
                  <a:lnTo>
                    <a:pt x="1836848" y="0"/>
                  </a:lnTo>
                  <a:cubicBezTo>
                    <a:pt x="1848365" y="0"/>
                    <a:pt x="1857702" y="9337"/>
                    <a:pt x="1857702" y="20855"/>
                  </a:cubicBezTo>
                  <a:lnTo>
                    <a:pt x="1857702" y="1143155"/>
                  </a:lnTo>
                  <a:cubicBezTo>
                    <a:pt x="1857702" y="1154673"/>
                    <a:pt x="1848365" y="1164010"/>
                    <a:pt x="1836848" y="1164010"/>
                  </a:cubicBezTo>
                  <a:lnTo>
                    <a:pt x="20855" y="1164010"/>
                  </a:lnTo>
                  <a:cubicBezTo>
                    <a:pt x="15324" y="1164010"/>
                    <a:pt x="10019" y="1161813"/>
                    <a:pt x="6108" y="1157902"/>
                  </a:cubicBezTo>
                  <a:cubicBezTo>
                    <a:pt x="2197" y="1153991"/>
                    <a:pt x="0" y="1148686"/>
                    <a:pt x="0" y="1143155"/>
                  </a:cubicBezTo>
                  <a:lnTo>
                    <a:pt x="0" y="20855"/>
                  </a:lnTo>
                  <a:cubicBezTo>
                    <a:pt x="0" y="9337"/>
                    <a:pt x="9337" y="0"/>
                    <a:pt x="20855" y="0"/>
                  </a:cubicBezTo>
                  <a:close/>
                </a:path>
              </a:pathLst>
            </a:custGeom>
            <a:solidFill>
              <a:srgbClr val="055D4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85725"/>
              <a:ext cx="1857702" cy="1249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5320"/>
                </a:lnSpc>
              </a:pPr>
            </a:p>
            <a:p>
              <a:pPr algn="just">
                <a:lnSpc>
                  <a:spcPts val="5320"/>
                </a:lnSpc>
              </a:pPr>
              <a:r>
                <a:rPr lang="en-US" sz="3800" b="true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Model Accuracy -0.80</a:t>
              </a:r>
            </a:p>
            <a:p>
              <a:pPr algn="just">
                <a:lnSpc>
                  <a:spcPts val="5320"/>
                </a:lnSpc>
              </a:pPr>
              <a:r>
                <a:rPr lang="en-US" sz="3800" b="true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Recall-0.85</a:t>
              </a:r>
            </a:p>
            <a:p>
              <a:pPr algn="just">
                <a:lnSpc>
                  <a:spcPts val="5320"/>
                </a:lnSpc>
              </a:pPr>
              <a:r>
                <a:rPr lang="en-US" b="true" sz="38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Pedictions-0.82</a:t>
              </a:r>
            </a:p>
            <a:p>
              <a:pPr algn="just">
                <a:lnSpc>
                  <a:spcPts val="5320"/>
                </a:lnSpc>
              </a:pPr>
              <a:r>
                <a:rPr lang="en-US" b="true" sz="38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F1 Score-0.84</a:t>
              </a:r>
            </a:p>
            <a:p>
              <a:pPr algn="just">
                <a:lnSpc>
                  <a:spcPts val="43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472367" y="3668203"/>
            <a:ext cx="3786933" cy="860102"/>
            <a:chOff x="0" y="0"/>
            <a:chExt cx="997381" cy="22652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97381" cy="226529"/>
            </a:xfrm>
            <a:custGeom>
              <a:avLst/>
              <a:gdLst/>
              <a:ahLst/>
              <a:cxnLst/>
              <a:rect r="r" b="b" t="t" l="l"/>
              <a:pathLst>
                <a:path h="226529" w="997381">
                  <a:moveTo>
                    <a:pt x="104263" y="0"/>
                  </a:moveTo>
                  <a:lnTo>
                    <a:pt x="893118" y="0"/>
                  </a:lnTo>
                  <a:cubicBezTo>
                    <a:pt x="950701" y="0"/>
                    <a:pt x="997381" y="46680"/>
                    <a:pt x="997381" y="104263"/>
                  </a:cubicBezTo>
                  <a:lnTo>
                    <a:pt x="997381" y="122266"/>
                  </a:lnTo>
                  <a:cubicBezTo>
                    <a:pt x="997381" y="149918"/>
                    <a:pt x="986397" y="176438"/>
                    <a:pt x="966844" y="195991"/>
                  </a:cubicBezTo>
                  <a:cubicBezTo>
                    <a:pt x="947290" y="215544"/>
                    <a:pt x="920771" y="226529"/>
                    <a:pt x="893118" y="226529"/>
                  </a:cubicBezTo>
                  <a:lnTo>
                    <a:pt x="104263" y="226529"/>
                  </a:lnTo>
                  <a:cubicBezTo>
                    <a:pt x="76611" y="226529"/>
                    <a:pt x="50091" y="215544"/>
                    <a:pt x="30538" y="195991"/>
                  </a:cubicBezTo>
                  <a:cubicBezTo>
                    <a:pt x="10985" y="176438"/>
                    <a:pt x="0" y="149918"/>
                    <a:pt x="0" y="122266"/>
                  </a:cubicBezTo>
                  <a:lnTo>
                    <a:pt x="0" y="104263"/>
                  </a:lnTo>
                  <a:cubicBezTo>
                    <a:pt x="0" y="76611"/>
                    <a:pt x="10985" y="50091"/>
                    <a:pt x="30538" y="30538"/>
                  </a:cubicBezTo>
                  <a:cubicBezTo>
                    <a:pt x="50091" y="10985"/>
                    <a:pt x="76611" y="0"/>
                    <a:pt x="104263" y="0"/>
                  </a:cubicBezTo>
                  <a:close/>
                </a:path>
              </a:pathLst>
            </a:custGeom>
            <a:solidFill>
              <a:srgbClr val="003B6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997381" cy="2741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14289" y="5586887"/>
            <a:ext cx="7235956" cy="4305218"/>
            <a:chOff x="0" y="0"/>
            <a:chExt cx="1905766" cy="113388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05766" cy="1133884"/>
            </a:xfrm>
            <a:custGeom>
              <a:avLst/>
              <a:gdLst/>
              <a:ahLst/>
              <a:cxnLst/>
              <a:rect r="r" b="b" t="t" l="l"/>
              <a:pathLst>
                <a:path h="1133884" w="1905766">
                  <a:moveTo>
                    <a:pt x="20329" y="0"/>
                  </a:moveTo>
                  <a:lnTo>
                    <a:pt x="1885438" y="0"/>
                  </a:lnTo>
                  <a:cubicBezTo>
                    <a:pt x="1890829" y="0"/>
                    <a:pt x="1896000" y="2142"/>
                    <a:pt x="1899812" y="5954"/>
                  </a:cubicBezTo>
                  <a:cubicBezTo>
                    <a:pt x="1903625" y="9766"/>
                    <a:pt x="1905766" y="14937"/>
                    <a:pt x="1905766" y="20329"/>
                  </a:cubicBezTo>
                  <a:lnTo>
                    <a:pt x="1905766" y="1113556"/>
                  </a:lnTo>
                  <a:cubicBezTo>
                    <a:pt x="1905766" y="1118947"/>
                    <a:pt x="1903625" y="1124118"/>
                    <a:pt x="1899812" y="1127930"/>
                  </a:cubicBezTo>
                  <a:cubicBezTo>
                    <a:pt x="1896000" y="1131743"/>
                    <a:pt x="1890829" y="1133884"/>
                    <a:pt x="1885438" y="1133884"/>
                  </a:cubicBezTo>
                  <a:lnTo>
                    <a:pt x="20329" y="1133884"/>
                  </a:lnTo>
                  <a:cubicBezTo>
                    <a:pt x="14937" y="1133884"/>
                    <a:pt x="9766" y="1131743"/>
                    <a:pt x="5954" y="1127930"/>
                  </a:cubicBezTo>
                  <a:cubicBezTo>
                    <a:pt x="2142" y="1124118"/>
                    <a:pt x="0" y="1118947"/>
                    <a:pt x="0" y="1113556"/>
                  </a:cubicBezTo>
                  <a:lnTo>
                    <a:pt x="0" y="20329"/>
                  </a:lnTo>
                  <a:cubicBezTo>
                    <a:pt x="0" y="14937"/>
                    <a:pt x="2142" y="9766"/>
                    <a:pt x="5954" y="5954"/>
                  </a:cubicBezTo>
                  <a:cubicBezTo>
                    <a:pt x="9766" y="2142"/>
                    <a:pt x="14937" y="0"/>
                    <a:pt x="20329" y="0"/>
                  </a:cubicBezTo>
                  <a:close/>
                </a:path>
              </a:pathLst>
            </a:custGeom>
            <a:solidFill>
              <a:srgbClr val="055D4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905766" cy="1181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55368" y="3668203"/>
            <a:ext cx="4752185" cy="860102"/>
            <a:chOff x="0" y="0"/>
            <a:chExt cx="1251604" cy="22652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51604" cy="226529"/>
            </a:xfrm>
            <a:custGeom>
              <a:avLst/>
              <a:gdLst/>
              <a:ahLst/>
              <a:cxnLst/>
              <a:rect r="r" b="b" t="t" l="l"/>
              <a:pathLst>
                <a:path h="226529" w="1251604">
                  <a:moveTo>
                    <a:pt x="83086" y="0"/>
                  </a:moveTo>
                  <a:lnTo>
                    <a:pt x="1168519" y="0"/>
                  </a:lnTo>
                  <a:cubicBezTo>
                    <a:pt x="1214406" y="0"/>
                    <a:pt x="1251604" y="37199"/>
                    <a:pt x="1251604" y="83086"/>
                  </a:cubicBezTo>
                  <a:lnTo>
                    <a:pt x="1251604" y="143443"/>
                  </a:lnTo>
                  <a:cubicBezTo>
                    <a:pt x="1251604" y="189330"/>
                    <a:pt x="1214406" y="226529"/>
                    <a:pt x="1168519" y="226529"/>
                  </a:cubicBezTo>
                  <a:lnTo>
                    <a:pt x="83086" y="226529"/>
                  </a:lnTo>
                  <a:cubicBezTo>
                    <a:pt x="37199" y="226529"/>
                    <a:pt x="0" y="189330"/>
                    <a:pt x="0" y="143443"/>
                  </a:cubicBezTo>
                  <a:lnTo>
                    <a:pt x="0" y="83086"/>
                  </a:lnTo>
                  <a:cubicBezTo>
                    <a:pt x="0" y="37199"/>
                    <a:pt x="37199" y="0"/>
                    <a:pt x="83086" y="0"/>
                  </a:cubicBezTo>
                  <a:close/>
                </a:path>
              </a:pathLst>
            </a:custGeom>
            <a:solidFill>
              <a:srgbClr val="003B66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251604" cy="2741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4307205" y="4937880"/>
            <a:ext cx="1741320" cy="239431"/>
          </a:xfrm>
          <a:custGeom>
            <a:avLst/>
            <a:gdLst/>
            <a:ahLst/>
            <a:cxnLst/>
            <a:rect r="r" b="b" t="t" l="l"/>
            <a:pathLst>
              <a:path h="239431" w="1741320">
                <a:moveTo>
                  <a:pt x="0" y="0"/>
                </a:moveTo>
                <a:lnTo>
                  <a:pt x="1741320" y="0"/>
                </a:lnTo>
                <a:lnTo>
                  <a:pt x="1741320" y="239432"/>
                </a:lnTo>
                <a:lnTo>
                  <a:pt x="0" y="2394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239475" y="4937880"/>
            <a:ext cx="1741320" cy="239431"/>
          </a:xfrm>
          <a:custGeom>
            <a:avLst/>
            <a:gdLst/>
            <a:ahLst/>
            <a:cxnLst/>
            <a:rect r="r" b="b" t="t" l="l"/>
            <a:pathLst>
              <a:path h="239431" w="1741320">
                <a:moveTo>
                  <a:pt x="0" y="0"/>
                </a:moveTo>
                <a:lnTo>
                  <a:pt x="1741320" y="0"/>
                </a:lnTo>
                <a:lnTo>
                  <a:pt x="1741320" y="239432"/>
                </a:lnTo>
                <a:lnTo>
                  <a:pt x="0" y="2394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33652" y="5557682"/>
            <a:ext cx="7597231" cy="4363627"/>
          </a:xfrm>
          <a:custGeom>
            <a:avLst/>
            <a:gdLst/>
            <a:ahLst/>
            <a:cxnLst/>
            <a:rect r="r" b="b" t="t" l="l"/>
            <a:pathLst>
              <a:path h="4363627" w="7597231">
                <a:moveTo>
                  <a:pt x="0" y="0"/>
                </a:moveTo>
                <a:lnTo>
                  <a:pt x="7597231" y="0"/>
                </a:lnTo>
                <a:lnTo>
                  <a:pt x="7597231" y="4363627"/>
                </a:lnTo>
                <a:lnTo>
                  <a:pt x="0" y="43636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150681" y="900849"/>
            <a:ext cx="9986638" cy="1361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51"/>
              </a:lnSpc>
              <a:spcBef>
                <a:spcPct val="0"/>
              </a:spcBef>
            </a:pPr>
            <a:r>
              <a:rPr lang="en-US" b="true" sz="7599">
                <a:solidFill>
                  <a:srgbClr val="04293D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Building a Model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359128" y="2389472"/>
            <a:ext cx="9569744" cy="40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400">
                <a:solidFill>
                  <a:srgbClr val="003B66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     Training the loggistic regression model on the prepared data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222987" y="3831617"/>
            <a:ext cx="4285693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Model Evulation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81150" y="3831617"/>
            <a:ext cx="3234483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Model Traing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226549" cy="10287000"/>
            <a:chOff x="0" y="0"/>
            <a:chExt cx="323042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3042" cy="2709333"/>
            </a:xfrm>
            <a:custGeom>
              <a:avLst/>
              <a:gdLst/>
              <a:ahLst/>
              <a:cxnLst/>
              <a:rect r="r" b="b" t="t" l="l"/>
              <a:pathLst>
                <a:path h="2709333" w="323042">
                  <a:moveTo>
                    <a:pt x="0" y="0"/>
                  </a:moveTo>
                  <a:lnTo>
                    <a:pt x="323042" y="0"/>
                  </a:lnTo>
                  <a:lnTo>
                    <a:pt x="3230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5D4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23042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89497" y="315453"/>
            <a:ext cx="11265924" cy="2329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62"/>
              </a:lnSpc>
            </a:pPr>
            <a:r>
              <a:rPr lang="en-US" sz="6899" b="true">
                <a:solidFill>
                  <a:srgbClr val="04293D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Power BI dashboard:</a:t>
            </a:r>
          </a:p>
          <a:p>
            <a:pPr algn="l" marL="0" indent="0" lvl="0">
              <a:lnSpc>
                <a:spcPts val="8762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3298715" y="1570658"/>
            <a:ext cx="14500092" cy="8205142"/>
          </a:xfrm>
          <a:custGeom>
            <a:avLst/>
            <a:gdLst/>
            <a:ahLst/>
            <a:cxnLst/>
            <a:rect r="r" b="b" t="t" l="l"/>
            <a:pathLst>
              <a:path h="8205142" w="14500092">
                <a:moveTo>
                  <a:pt x="0" y="0"/>
                </a:moveTo>
                <a:lnTo>
                  <a:pt x="14500091" y="0"/>
                </a:lnTo>
                <a:lnTo>
                  <a:pt x="14500091" y="8205141"/>
                </a:lnTo>
                <a:lnTo>
                  <a:pt x="0" y="82051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90127" y="3726983"/>
            <a:ext cx="5849064" cy="2517906"/>
            <a:chOff x="0" y="0"/>
            <a:chExt cx="1540494" cy="6631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40494" cy="663152"/>
            </a:xfrm>
            <a:custGeom>
              <a:avLst/>
              <a:gdLst/>
              <a:ahLst/>
              <a:cxnLst/>
              <a:rect r="r" b="b" t="t" l="l"/>
              <a:pathLst>
                <a:path h="663152" w="1540494">
                  <a:moveTo>
                    <a:pt x="25149" y="0"/>
                  </a:moveTo>
                  <a:lnTo>
                    <a:pt x="1515346" y="0"/>
                  </a:lnTo>
                  <a:cubicBezTo>
                    <a:pt x="1522016" y="0"/>
                    <a:pt x="1528412" y="2650"/>
                    <a:pt x="1533128" y="7366"/>
                  </a:cubicBezTo>
                  <a:cubicBezTo>
                    <a:pt x="1537845" y="12082"/>
                    <a:pt x="1540494" y="18479"/>
                    <a:pt x="1540494" y="25149"/>
                  </a:cubicBezTo>
                  <a:lnTo>
                    <a:pt x="1540494" y="638003"/>
                  </a:lnTo>
                  <a:cubicBezTo>
                    <a:pt x="1540494" y="644673"/>
                    <a:pt x="1537845" y="651070"/>
                    <a:pt x="1533128" y="655786"/>
                  </a:cubicBezTo>
                  <a:cubicBezTo>
                    <a:pt x="1528412" y="660503"/>
                    <a:pt x="1522016" y="663152"/>
                    <a:pt x="1515346" y="663152"/>
                  </a:cubicBezTo>
                  <a:lnTo>
                    <a:pt x="25149" y="663152"/>
                  </a:lnTo>
                  <a:cubicBezTo>
                    <a:pt x="18479" y="663152"/>
                    <a:pt x="12082" y="660503"/>
                    <a:pt x="7366" y="655786"/>
                  </a:cubicBezTo>
                  <a:cubicBezTo>
                    <a:pt x="2650" y="651070"/>
                    <a:pt x="0" y="644673"/>
                    <a:pt x="0" y="638003"/>
                  </a:cubicBezTo>
                  <a:lnTo>
                    <a:pt x="0" y="25149"/>
                  </a:lnTo>
                  <a:cubicBezTo>
                    <a:pt x="0" y="18479"/>
                    <a:pt x="2650" y="12082"/>
                    <a:pt x="7366" y="7366"/>
                  </a:cubicBezTo>
                  <a:cubicBezTo>
                    <a:pt x="12082" y="2650"/>
                    <a:pt x="18479" y="0"/>
                    <a:pt x="25149" y="0"/>
                  </a:cubicBezTo>
                  <a:close/>
                </a:path>
              </a:pathLst>
            </a:custGeom>
            <a:solidFill>
              <a:srgbClr val="055D4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540494" cy="7107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021774" y="4625648"/>
            <a:ext cx="6237526" cy="3526446"/>
            <a:chOff x="0" y="0"/>
            <a:chExt cx="1642805" cy="92877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42805" cy="928776"/>
            </a:xfrm>
            <a:custGeom>
              <a:avLst/>
              <a:gdLst/>
              <a:ahLst/>
              <a:cxnLst/>
              <a:rect r="r" b="b" t="t" l="l"/>
              <a:pathLst>
                <a:path h="928776" w="1642805">
                  <a:moveTo>
                    <a:pt x="23583" y="0"/>
                  </a:moveTo>
                  <a:lnTo>
                    <a:pt x="1619223" y="0"/>
                  </a:lnTo>
                  <a:cubicBezTo>
                    <a:pt x="1632247" y="0"/>
                    <a:pt x="1642805" y="10558"/>
                    <a:pt x="1642805" y="23583"/>
                  </a:cubicBezTo>
                  <a:lnTo>
                    <a:pt x="1642805" y="905193"/>
                  </a:lnTo>
                  <a:cubicBezTo>
                    <a:pt x="1642805" y="918218"/>
                    <a:pt x="1632247" y="928776"/>
                    <a:pt x="1619223" y="928776"/>
                  </a:cubicBezTo>
                  <a:lnTo>
                    <a:pt x="23583" y="928776"/>
                  </a:lnTo>
                  <a:cubicBezTo>
                    <a:pt x="10558" y="928776"/>
                    <a:pt x="0" y="918218"/>
                    <a:pt x="0" y="905193"/>
                  </a:cubicBezTo>
                  <a:lnTo>
                    <a:pt x="0" y="23583"/>
                  </a:lnTo>
                  <a:cubicBezTo>
                    <a:pt x="0" y="10558"/>
                    <a:pt x="10558" y="0"/>
                    <a:pt x="23583" y="0"/>
                  </a:cubicBezTo>
                  <a:close/>
                </a:path>
              </a:pathLst>
            </a:custGeom>
            <a:solidFill>
              <a:srgbClr val="055D4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642805" cy="976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090127" y="7241677"/>
            <a:ext cx="5849064" cy="2484836"/>
            <a:chOff x="0" y="0"/>
            <a:chExt cx="1540494" cy="65444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40494" cy="654442"/>
            </a:xfrm>
            <a:custGeom>
              <a:avLst/>
              <a:gdLst/>
              <a:ahLst/>
              <a:cxnLst/>
              <a:rect r="r" b="b" t="t" l="l"/>
              <a:pathLst>
                <a:path h="654442" w="1540494">
                  <a:moveTo>
                    <a:pt x="25149" y="0"/>
                  </a:moveTo>
                  <a:lnTo>
                    <a:pt x="1515346" y="0"/>
                  </a:lnTo>
                  <a:cubicBezTo>
                    <a:pt x="1522016" y="0"/>
                    <a:pt x="1528412" y="2650"/>
                    <a:pt x="1533128" y="7366"/>
                  </a:cubicBezTo>
                  <a:cubicBezTo>
                    <a:pt x="1537845" y="12082"/>
                    <a:pt x="1540494" y="18479"/>
                    <a:pt x="1540494" y="25149"/>
                  </a:cubicBezTo>
                  <a:lnTo>
                    <a:pt x="1540494" y="629294"/>
                  </a:lnTo>
                  <a:cubicBezTo>
                    <a:pt x="1540494" y="643183"/>
                    <a:pt x="1529235" y="654442"/>
                    <a:pt x="1515346" y="654442"/>
                  </a:cubicBezTo>
                  <a:lnTo>
                    <a:pt x="25149" y="654442"/>
                  </a:lnTo>
                  <a:cubicBezTo>
                    <a:pt x="18479" y="654442"/>
                    <a:pt x="12082" y="651793"/>
                    <a:pt x="7366" y="647076"/>
                  </a:cubicBezTo>
                  <a:cubicBezTo>
                    <a:pt x="2650" y="642360"/>
                    <a:pt x="0" y="635964"/>
                    <a:pt x="0" y="629294"/>
                  </a:cubicBezTo>
                  <a:lnTo>
                    <a:pt x="0" y="25149"/>
                  </a:lnTo>
                  <a:cubicBezTo>
                    <a:pt x="0" y="18479"/>
                    <a:pt x="2650" y="12082"/>
                    <a:pt x="7366" y="7366"/>
                  </a:cubicBezTo>
                  <a:cubicBezTo>
                    <a:pt x="12082" y="2650"/>
                    <a:pt x="18479" y="0"/>
                    <a:pt x="25149" y="0"/>
                  </a:cubicBezTo>
                  <a:close/>
                </a:path>
              </a:pathLst>
            </a:custGeom>
            <a:solidFill>
              <a:srgbClr val="055D4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540494" cy="70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676667" y="3987299"/>
            <a:ext cx="4906646" cy="1835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8"/>
              </a:lnSpc>
            </a:pPr>
            <a:r>
              <a:rPr lang="en-US" sz="3534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Overall survival rate: About 38% of passengers survived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203090" y="1163976"/>
            <a:ext cx="11881820" cy="1467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88"/>
              </a:lnSpc>
              <a:spcBef>
                <a:spcPct val="0"/>
              </a:spcBef>
            </a:pPr>
            <a:r>
              <a:rPr lang="en-US" b="true" sz="8258">
                <a:solidFill>
                  <a:srgbClr val="04293D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Results and Insights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61336" y="7450253"/>
            <a:ext cx="4906646" cy="1981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5"/>
              </a:lnSpc>
            </a:pPr>
            <a:r>
              <a:rPr lang="en-US" sz="3789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More women survived compared to men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4676947" y="1403636"/>
            <a:ext cx="2582353" cy="355074"/>
          </a:xfrm>
          <a:custGeom>
            <a:avLst/>
            <a:gdLst/>
            <a:ahLst/>
            <a:cxnLst/>
            <a:rect r="r" b="b" t="t" l="l"/>
            <a:pathLst>
              <a:path h="355074" w="2582353">
                <a:moveTo>
                  <a:pt x="0" y="0"/>
                </a:moveTo>
                <a:lnTo>
                  <a:pt x="2582353" y="0"/>
                </a:lnTo>
                <a:lnTo>
                  <a:pt x="2582353" y="355074"/>
                </a:lnTo>
                <a:lnTo>
                  <a:pt x="0" y="3550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384399" y="4909736"/>
            <a:ext cx="5519552" cy="2626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4"/>
              </a:lnSpc>
              <a:spcBef>
                <a:spcPct val="0"/>
              </a:spcBef>
            </a:pPr>
            <a:r>
              <a:rPr lang="en-US" b="true" sz="3753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First-class passengers had a higher survival rate than lower-class passenger.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94705" y="1028700"/>
            <a:ext cx="14498591" cy="7505927"/>
            <a:chOff x="0" y="0"/>
            <a:chExt cx="3818559" cy="19768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18559" cy="1976870"/>
            </a:xfrm>
            <a:custGeom>
              <a:avLst/>
              <a:gdLst/>
              <a:ahLst/>
              <a:cxnLst/>
              <a:rect r="r" b="b" t="t" l="l"/>
              <a:pathLst>
                <a:path h="1976870" w="3818559">
                  <a:moveTo>
                    <a:pt x="22961" y="0"/>
                  </a:moveTo>
                  <a:lnTo>
                    <a:pt x="3795598" y="0"/>
                  </a:lnTo>
                  <a:cubicBezTo>
                    <a:pt x="3801687" y="0"/>
                    <a:pt x="3807528" y="2419"/>
                    <a:pt x="3811834" y="6725"/>
                  </a:cubicBezTo>
                  <a:cubicBezTo>
                    <a:pt x="3816140" y="11031"/>
                    <a:pt x="3818559" y="16871"/>
                    <a:pt x="3818559" y="22961"/>
                  </a:cubicBezTo>
                  <a:lnTo>
                    <a:pt x="3818559" y="1953909"/>
                  </a:lnTo>
                  <a:cubicBezTo>
                    <a:pt x="3818559" y="1959998"/>
                    <a:pt x="3816140" y="1965839"/>
                    <a:pt x="3811834" y="1970144"/>
                  </a:cubicBezTo>
                  <a:cubicBezTo>
                    <a:pt x="3807528" y="1974451"/>
                    <a:pt x="3801687" y="1976870"/>
                    <a:pt x="3795598" y="1976870"/>
                  </a:cubicBezTo>
                  <a:lnTo>
                    <a:pt x="22961" y="1976870"/>
                  </a:lnTo>
                  <a:cubicBezTo>
                    <a:pt x="16871" y="1976870"/>
                    <a:pt x="11031" y="1974451"/>
                    <a:pt x="6725" y="1970144"/>
                  </a:cubicBezTo>
                  <a:cubicBezTo>
                    <a:pt x="2419" y="1965839"/>
                    <a:pt x="0" y="1959998"/>
                    <a:pt x="0" y="1953909"/>
                  </a:cubicBezTo>
                  <a:lnTo>
                    <a:pt x="0" y="22961"/>
                  </a:lnTo>
                  <a:cubicBezTo>
                    <a:pt x="0" y="16871"/>
                    <a:pt x="2419" y="11031"/>
                    <a:pt x="6725" y="6725"/>
                  </a:cubicBezTo>
                  <a:cubicBezTo>
                    <a:pt x="11031" y="2419"/>
                    <a:pt x="16871" y="0"/>
                    <a:pt x="22961" y="0"/>
                  </a:cubicBezTo>
                  <a:close/>
                </a:path>
              </a:pathLst>
            </a:custGeom>
            <a:solidFill>
              <a:srgbClr val="003B6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818559" cy="20244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447068" y="3153524"/>
            <a:ext cx="11798494" cy="4864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340"/>
              </a:lnSpc>
              <a:spcBef>
                <a:spcPct val="0"/>
              </a:spcBef>
            </a:pPr>
            <a:r>
              <a:rPr lang="en-US" b="true" sz="3100">
                <a:solidFill>
                  <a:srgbClr val="AEC4E1"/>
                </a:solidFill>
                <a:latin typeface="Aileron Heavy"/>
                <a:ea typeface="Aileron Heavy"/>
                <a:cs typeface="Aileron Heavy"/>
                <a:sym typeface="Aileron Heavy"/>
              </a:rPr>
              <a:t>A Log</a:t>
            </a:r>
            <a:r>
              <a:rPr lang="en-US" b="true" sz="3100" strike="noStrike" u="none">
                <a:solidFill>
                  <a:srgbClr val="AEC4E1"/>
                </a:solidFill>
                <a:latin typeface="Aileron Heavy"/>
                <a:ea typeface="Aileron Heavy"/>
                <a:cs typeface="Aileron Heavy"/>
                <a:sym typeface="Aileron Heavy"/>
              </a:rPr>
              <a:t>istic Regression model was built for Titanic survival prediction with 80% accuracy using data from Kaggle. Missing values were handled, and feature engineering was applied to enhance predictions. Key survival factors include gender, class, age, and fare, with women and first-class passengers having higher survival rates. While effective, the model assumes linear relationships; improvements like advanced models (Random Forest, Neural Networks) could further enhance accuracy.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87578" y="1646889"/>
            <a:ext cx="5712844" cy="133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24"/>
              </a:lnSpc>
              <a:spcBef>
                <a:spcPct val="0"/>
              </a:spcBef>
            </a:pPr>
            <a:r>
              <a:rPr lang="en-US" b="true" sz="7499" strike="noStrike" u="none">
                <a:solidFill>
                  <a:srgbClr val="FFFFF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Conclusion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287578" y="7730313"/>
            <a:ext cx="5712844" cy="571284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BD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292948" y="8435948"/>
            <a:ext cx="3702104" cy="3702104"/>
          </a:xfrm>
          <a:custGeom>
            <a:avLst/>
            <a:gdLst/>
            <a:ahLst/>
            <a:cxnLst/>
            <a:rect r="r" b="b" t="t" l="l"/>
            <a:pathLst>
              <a:path h="3702104" w="3702104">
                <a:moveTo>
                  <a:pt x="0" y="0"/>
                </a:moveTo>
                <a:lnTo>
                  <a:pt x="3702104" y="0"/>
                </a:lnTo>
                <a:lnTo>
                  <a:pt x="3702104" y="3702104"/>
                </a:lnTo>
                <a:lnTo>
                  <a:pt x="0" y="37021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244753" y="1846914"/>
            <a:ext cx="955825" cy="955825"/>
          </a:xfrm>
          <a:custGeom>
            <a:avLst/>
            <a:gdLst/>
            <a:ahLst/>
            <a:cxnLst/>
            <a:rect r="r" b="b" t="t" l="l"/>
            <a:pathLst>
              <a:path h="955825" w="955825">
                <a:moveTo>
                  <a:pt x="0" y="0"/>
                </a:moveTo>
                <a:lnTo>
                  <a:pt x="955825" y="0"/>
                </a:lnTo>
                <a:lnTo>
                  <a:pt x="955825" y="955825"/>
                </a:lnTo>
                <a:lnTo>
                  <a:pt x="0" y="9558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087422" y="1846914"/>
            <a:ext cx="955825" cy="955825"/>
          </a:xfrm>
          <a:custGeom>
            <a:avLst/>
            <a:gdLst/>
            <a:ahLst/>
            <a:cxnLst/>
            <a:rect r="r" b="b" t="t" l="l"/>
            <a:pathLst>
              <a:path h="955825" w="955825">
                <a:moveTo>
                  <a:pt x="0" y="0"/>
                </a:moveTo>
                <a:lnTo>
                  <a:pt x="955825" y="0"/>
                </a:lnTo>
                <a:lnTo>
                  <a:pt x="955825" y="955825"/>
                </a:lnTo>
                <a:lnTo>
                  <a:pt x="0" y="9558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DAGjSC4dmTk</dc:identifier>
  <dcterms:modified xsi:type="dcterms:W3CDTF">2011-08-01T06:04:30Z</dcterms:modified>
  <cp:revision>1</cp:revision>
  <dc:title>Blue and White Simple Climate Change And The Ocean Presentation</dc:title>
</cp:coreProperties>
</file>